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
  </p:notesMasterIdLst>
  <p:sldIdLst>
    <p:sldId id="2076136485" r:id="rId3"/>
    <p:sldId id="2145706051" r:id="rId4"/>
    <p:sldId id="2145706036" r:id="rId5"/>
    <p:sldId id="2145706003" r:id="rId6"/>
    <p:sldId id="21474689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F01B3-7EC4-4569-A1C8-F800747126E6}" v="362" dt="2023-01-19T21:59:00.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660"/>
  </p:normalViewPr>
  <p:slideViewPr>
    <p:cSldViewPr snapToGrid="0">
      <p:cViewPr>
        <p:scale>
          <a:sx n="102" d="100"/>
          <a:sy n="102"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38004-5C8C-4E15-9083-9228341DC660}"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B52CB-ADD0-4FCF-84F4-15E546291420}" type="slidenum">
              <a:rPr lang="en-US" smtClean="0"/>
              <a:t>‹#›</a:t>
            </a:fld>
            <a:endParaRPr lang="en-US"/>
          </a:p>
        </p:txBody>
      </p:sp>
    </p:spTree>
    <p:extLst>
      <p:ext uri="{BB962C8B-B14F-4D97-AF65-F5344CB8AC3E}">
        <p14:creationId xmlns:p14="http://schemas.microsoft.com/office/powerpoint/2010/main" val="1300901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want to talk to you about how Microsoft can help you to use AI to strengthen your ability to personalize the customer experience across your retail channels. </a:t>
            </a:r>
          </a:p>
          <a:p>
            <a:endParaRPr lang="en-US" dirty="0"/>
          </a:p>
          <a:p>
            <a:r>
              <a:rPr lang="en-US" dirty="0"/>
              <a:t>Let’s talk about business landscape changes that will continue to impact retail.</a:t>
            </a:r>
            <a:endParaRPr lang="en-US" dirty="0">
              <a:cs typeface="Calibri"/>
            </a:endParaRPr>
          </a:p>
          <a:p>
            <a:endParaRPr lang="en-US" dirty="0">
              <a:cs typeface="Calibri"/>
            </a:endParaRPr>
          </a:p>
          <a:p>
            <a:endParaRPr lang="en-US" sz="1800" dirty="0">
              <a:latin typeface="Calibri" panose="020F0502020204030204" pitchFamily="34" charset="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22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Business Outcomes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next five years, all major retail will be driving in the direction of personalization as a means to give customers a better buying experience. But many companies, especially those with eCommerce as a component, are challenged to gain deeper insights into buyer preferences because of limitations on their platform or in their data. </a:t>
            </a:r>
          </a:p>
          <a:p>
            <a:pPr>
              <a:defRPr/>
            </a:pPr>
            <a:endParaRPr lang="en-US" sz="900" dirty="0">
              <a:solidFill>
                <a:srgbClr val="000000"/>
              </a:solidFill>
              <a:cs typeface="Calibri"/>
            </a:endParaRPr>
          </a:p>
          <a:p>
            <a:pPr>
              <a:defRPr/>
            </a:pPr>
            <a:r>
              <a:rPr lang="en-US" sz="800" dirty="0">
                <a:solidFill>
                  <a:srgbClr val="652D90"/>
                </a:solidFill>
                <a:cs typeface="Calibri"/>
              </a:rPr>
              <a:t>Data</a:t>
            </a:r>
            <a:r>
              <a:rPr lang="en-US" sz="800" kern="1200" dirty="0">
                <a:solidFill>
                  <a:srgbClr val="652D90"/>
                </a:solidFill>
                <a:latin typeface="+mn-lt"/>
                <a:ea typeface="+mn-ea"/>
                <a:cs typeface="+mn-cs"/>
              </a:rPr>
              <a:t> strategy needs to step out of IT and flow across all corners of your </a:t>
            </a:r>
            <a:r>
              <a:rPr lang="en-US" sz="800" dirty="0">
                <a:solidFill>
                  <a:srgbClr val="652D90"/>
                </a:solidFill>
              </a:rPr>
              <a:t>organization to provide a holistic</a:t>
            </a:r>
            <a:r>
              <a:rPr lang="en-US" sz="800" kern="1200" dirty="0">
                <a:solidFill>
                  <a:srgbClr val="652D90"/>
                </a:solidFill>
                <a:latin typeface="+mn-lt"/>
                <a:ea typeface="+mn-ea"/>
                <a:cs typeface="+mn-cs"/>
              </a:rPr>
              <a:t> </a:t>
            </a:r>
            <a:r>
              <a:rPr lang="en-US" sz="800" dirty="0">
                <a:solidFill>
                  <a:srgbClr val="652D90"/>
                </a:solidFill>
              </a:rPr>
              <a:t>view of customer information, sales data, macroeconomic influences, financial transactions, supply—everything that enables you to automate workflows, plan for future sales, proactively manage risk, and spend more time leading and innovating and less time mired in silos of disparate data. </a:t>
            </a:r>
            <a:endParaRPr lang="en-US" sz="900" dirty="0">
              <a:cs typeface="Calibri"/>
            </a:endParaRP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cs typeface="Calibri"/>
              </a:rPr>
              <a:t>By 2025 the top 10 retailers globally will leverage AI to facilitate </a:t>
            </a:r>
            <a:r>
              <a:rPr lang="en-US" sz="1100" dirty="0">
                <a:latin typeface="+mj-lt"/>
                <a:cs typeface="Calibri"/>
              </a:rPr>
              <a:t>prescriptive product recommendations, </a:t>
            </a:r>
            <a:r>
              <a:rPr lang="en-US" sz="1100" dirty="0">
                <a:cs typeface="Calibri"/>
              </a:rPr>
              <a:t>transaction, and forward deployment of inventory for immediate delivery. (need citation)</a:t>
            </a:r>
          </a:p>
          <a:p>
            <a:pPr>
              <a:defRPr/>
            </a:pPr>
            <a:endParaRPr lang="en-CA" sz="900" dirty="0">
              <a:solidFill>
                <a:srgbClr val="000000"/>
              </a:solidFill>
              <a:latin typeface="Calibri" panose="020F0502020204030204"/>
              <a:ea typeface="Calibri" panose="020F0502020204030204" pitchFamily="34" charset="0"/>
              <a:cs typeface="Calibri" panose="020F0502020204030204"/>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39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69BC-E5C7-EC07-69BA-2C82EEA85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3B69D-52CB-21EC-FFA9-231131949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E4EBA-240D-C6B8-2917-510BAADFE243}"/>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55C0E8D6-2084-A787-16E8-4FB4072B1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7C05-ED74-03AF-FD74-B079D0BC4CE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248908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FBE4-0400-8E0D-9433-B7F98C9A61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493D7-0A11-41FF-ED43-0AC88BC314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2EBD9-764C-1F8F-EA7D-F71ED0D55CC9}"/>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1639563B-C098-8377-245C-C9F6C8CAA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32022-B6FA-8E68-6194-22A9ACF4C2B7}"/>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43206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DD85E-E53F-DD68-1565-ABB94F1657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51F167-0DA5-89DE-5FCE-34A67DB129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07574-B18F-0BE7-57EF-BA35E2ABAE51}"/>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70C649F3-A3DC-19AD-0DCF-4503A5DD4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97DB-18DB-2684-ADE6-61B05B21A38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767675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Title Slide">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97CD009-DEFB-401C-90DB-DC235420CCD1}"/>
              </a:ext>
            </a:extLst>
          </p:cNvPr>
          <p:cNvSpPr>
            <a:spLocks noChangeArrowheads="1"/>
          </p:cNvSpPr>
          <p:nvPr userDrawn="1"/>
        </p:nvSpPr>
        <p:spPr bwMode="auto">
          <a:xfrm>
            <a:off x="1" y="16234"/>
            <a:ext cx="1847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160"/>
          </a:p>
        </p:txBody>
      </p:sp>
      <p:sp>
        <p:nvSpPr>
          <p:cNvPr id="3" name="Freeform: Shape 2">
            <a:extLst>
              <a:ext uri="{FF2B5EF4-FFF2-40B4-BE49-F238E27FC236}">
                <a16:creationId xmlns:a16="http://schemas.microsoft.com/office/drawing/2014/main" id="{5AD3A764-AF11-728E-49B5-F6F13C5BF098}"/>
              </a:ext>
            </a:extLst>
          </p:cNvPr>
          <p:cNvSpPr/>
          <p:nvPr userDrawn="1"/>
        </p:nvSpPr>
        <p:spPr bwMode="auto">
          <a:xfrm>
            <a:off x="1" y="6555572"/>
            <a:ext cx="12473353"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Picture 6" descr="A picture containing drawing&#10;&#10;Description automatically generated">
            <a:extLst>
              <a:ext uri="{FF2B5EF4-FFF2-40B4-BE49-F238E27FC236}">
                <a16:creationId xmlns:a16="http://schemas.microsoft.com/office/drawing/2014/main" id="{0828EAD0-AF60-4F40-AD1C-1E07665F0B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04"/>
            <a:ext cx="12192000" cy="6539779"/>
          </a:xfrm>
          <a:prstGeom prst="rect">
            <a:avLst/>
          </a:prstGeom>
        </p:spPr>
      </p:pic>
      <p:sp>
        <p:nvSpPr>
          <p:cNvPr id="12" name="Title 1">
            <a:extLst>
              <a:ext uri="{FF2B5EF4-FFF2-40B4-BE49-F238E27FC236}">
                <a16:creationId xmlns:a16="http://schemas.microsoft.com/office/drawing/2014/main" id="{4C64E8CD-DA6F-44C4-A82F-D0E229804B67}"/>
              </a:ext>
            </a:extLst>
          </p:cNvPr>
          <p:cNvSpPr>
            <a:spLocks noGrp="1"/>
          </p:cNvSpPr>
          <p:nvPr>
            <p:ph type="ctrTitle"/>
          </p:nvPr>
        </p:nvSpPr>
        <p:spPr>
          <a:xfrm>
            <a:off x="478368" y="1295400"/>
            <a:ext cx="5462280" cy="2387600"/>
          </a:xfrm>
        </p:spPr>
        <p:txBody>
          <a:bodyPr lIns="0" tIns="0" rIns="0" bIns="0" anchor="ctr"/>
          <a:lstStyle>
            <a:lvl1pPr algn="l">
              <a:lnSpc>
                <a:spcPct val="100000"/>
              </a:lnSpc>
              <a:defRPr sz="6000" b="0" strike="noStrike">
                <a:solidFill>
                  <a:srgbClr val="002060"/>
                </a:solidFill>
                <a:latin typeface="+mj-lt"/>
                <a:cs typeface="Segoe UI" panose="020B0502040204020203"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C7BB1CEE-25B0-4B56-BDDA-7B384357C60D}"/>
              </a:ext>
            </a:extLst>
          </p:cNvPr>
          <p:cNvSpPr>
            <a:spLocks noGrp="1"/>
          </p:cNvSpPr>
          <p:nvPr>
            <p:ph type="subTitle" idx="1"/>
          </p:nvPr>
        </p:nvSpPr>
        <p:spPr>
          <a:xfrm>
            <a:off x="478368" y="4021138"/>
            <a:ext cx="5462280" cy="1655762"/>
          </a:xfrm>
        </p:spPr>
        <p:txBody>
          <a:bodyPr lIns="0" tIns="0" rIns="0" bIns="0"/>
          <a:lstStyle>
            <a:lvl1pPr marL="0" indent="0" algn="l">
              <a:buNone/>
              <a:defRPr sz="2400">
                <a:solidFill>
                  <a:schemeClr val="tx2">
                    <a:lumMod val="60000"/>
                    <a:lumOff val="40000"/>
                  </a:schemeClr>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2E75BF57-41C7-A445-3A60-C430379FDD10}"/>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a:extLst>
              <a:ext uri="{FF2B5EF4-FFF2-40B4-BE49-F238E27FC236}">
                <a16:creationId xmlns:a16="http://schemas.microsoft.com/office/drawing/2014/main" id="{BD9F4F91-6FC1-62A5-7E96-5458FA380E64}"/>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068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1129893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179661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201609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734657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32118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38506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91046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DD7F-63E4-536D-A981-084D0B6E0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895522-92A2-6B32-9EB2-09D74C838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1257D-1FEB-37B1-6804-41BCA20E532D}"/>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AE616D8E-CCE4-0315-DED7-9C5D231DC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E6804-A780-E1BE-D092-B4D94FFC2673}"/>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784103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6" name="Picture 5" descr="A picture containing text&#10;&#10;Description automatically generated">
            <a:extLst>
              <a:ext uri="{FF2B5EF4-FFF2-40B4-BE49-F238E27FC236}">
                <a16:creationId xmlns:a16="http://schemas.microsoft.com/office/drawing/2014/main" id="{39EF98F2-FD97-BE04-ED71-B085DF867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8562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268036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48752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862372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EF23-5D54-F215-92B5-71040AE1DA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4E1664-0EA6-EC47-1EE4-B21EF1E32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A33E5-2011-591C-F261-EA9B98EAE04E}"/>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CAE62615-6156-B821-55F1-58128C040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98BB4-738C-2423-5080-B78E25F75470}"/>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274625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A53-973F-39C4-E789-2AB9D02C8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CC461-A371-CA93-86C9-A5E4AACDF3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CFB5E7-6A07-4E33-0F00-98823B92E8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71EE90-9D09-3A57-F35B-6D25CC702F69}"/>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6" name="Footer Placeholder 5">
            <a:extLst>
              <a:ext uri="{FF2B5EF4-FFF2-40B4-BE49-F238E27FC236}">
                <a16:creationId xmlns:a16="http://schemas.microsoft.com/office/drawing/2014/main" id="{08445530-1039-B0A7-BF07-217E3D285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312F6-152A-E8D6-DCD5-4E64D375A4AC}"/>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0783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1C4-4496-D459-28AE-D5618872DC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89EF1-6413-2E5B-580A-105A10672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912B5-B312-89D1-3E6D-AC0005F40D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7B37A4-8653-18CF-A61A-AA755D701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85A12-AF97-2317-D8BB-EBDC516A67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B99AFE-9A38-B2C1-CABE-1C2BE479BBE9}"/>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8" name="Footer Placeholder 7">
            <a:extLst>
              <a:ext uri="{FF2B5EF4-FFF2-40B4-BE49-F238E27FC236}">
                <a16:creationId xmlns:a16="http://schemas.microsoft.com/office/drawing/2014/main" id="{08CB9D13-AF8C-4121-1A7F-A297711D1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72ADA3-5779-612C-65D2-E0513F9D984F}"/>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347086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2BB-BC7E-9890-CC47-724D2A7D2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9246-9920-C231-1484-A1860465A375}"/>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4" name="Footer Placeholder 3">
            <a:extLst>
              <a:ext uri="{FF2B5EF4-FFF2-40B4-BE49-F238E27FC236}">
                <a16:creationId xmlns:a16="http://schemas.microsoft.com/office/drawing/2014/main" id="{676988DA-9DA3-77F5-1565-B03E69671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AF5A8C-4068-B888-42E0-95F5644ED40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65765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6C069-2FB0-D148-6B9E-597A03E315F2}"/>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3" name="Footer Placeholder 2">
            <a:extLst>
              <a:ext uri="{FF2B5EF4-FFF2-40B4-BE49-F238E27FC236}">
                <a16:creationId xmlns:a16="http://schemas.microsoft.com/office/drawing/2014/main" id="{7C703084-199E-2349-7680-FB53F135A8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92A21-CA8C-DAB7-A98B-167AF8CCB254}"/>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9907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7F2C-D471-7DB9-FE14-D50290FE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A858A8-D77F-0F82-0888-8EC77D45B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13069-1E65-1FC7-04A7-E2A16D546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D0A26-B31C-5507-C737-C6A857FA7004}"/>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6" name="Footer Placeholder 5">
            <a:extLst>
              <a:ext uri="{FF2B5EF4-FFF2-40B4-BE49-F238E27FC236}">
                <a16:creationId xmlns:a16="http://schemas.microsoft.com/office/drawing/2014/main" id="{38968FDB-1B09-1BB3-9E5F-438C0B54B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F135-93EE-B6AC-77F4-3EC5F1DDADB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45561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3741-9743-A076-7422-13D958443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C09AF-271F-10A7-55EC-3F2FD1C66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674973-C944-EA50-E8AD-37F76D736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670EB-36E5-D2E3-6490-EE06E1D4366E}"/>
              </a:ext>
            </a:extLst>
          </p:cNvPr>
          <p:cNvSpPr>
            <a:spLocks noGrp="1"/>
          </p:cNvSpPr>
          <p:nvPr>
            <p:ph type="dt" sz="half" idx="10"/>
          </p:nvPr>
        </p:nvSpPr>
        <p:spPr/>
        <p:txBody>
          <a:bodyPr/>
          <a:lstStyle/>
          <a:p>
            <a:fld id="{30B2FA80-C2EA-4EED-8157-E7F7C6382A87}" type="datetimeFigureOut">
              <a:rPr lang="en-US" smtClean="0"/>
              <a:t>1/19/2023</a:t>
            </a:fld>
            <a:endParaRPr lang="en-US"/>
          </a:p>
        </p:txBody>
      </p:sp>
      <p:sp>
        <p:nvSpPr>
          <p:cNvPr id="6" name="Footer Placeholder 5">
            <a:extLst>
              <a:ext uri="{FF2B5EF4-FFF2-40B4-BE49-F238E27FC236}">
                <a16:creationId xmlns:a16="http://schemas.microsoft.com/office/drawing/2014/main" id="{2CA1BF46-2A72-9A0B-7A6A-B0DF43148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DDC29-532D-9B9F-FDDE-F4509FCFB392}"/>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10981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1.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4.emf"/><Relationship Id="rId2" Type="http://schemas.openxmlformats.org/officeDocument/2006/relationships/slideLayout" Target="../slideLayouts/slideLayout14.xml"/><Relationship Id="rId16" Type="http://schemas.openxmlformats.org/officeDocument/2006/relationships/image" Target="../media/image3.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FFAAC-555E-D685-48D6-84A3E8DA7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7FA02-9C54-35A7-06B8-411F476C5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19893-3B08-0492-1F1F-76BAAD9D5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B2FA80-C2EA-4EED-8157-E7F7C6382A87}" type="datetimeFigureOut">
              <a:rPr lang="en-US" smtClean="0"/>
              <a:t>1/19/2023</a:t>
            </a:fld>
            <a:endParaRPr lang="en-US"/>
          </a:p>
        </p:txBody>
      </p:sp>
      <p:sp>
        <p:nvSpPr>
          <p:cNvPr id="5" name="Footer Placeholder 4">
            <a:extLst>
              <a:ext uri="{FF2B5EF4-FFF2-40B4-BE49-F238E27FC236}">
                <a16:creationId xmlns:a16="http://schemas.microsoft.com/office/drawing/2014/main" id="{D8CDCACD-4398-35A9-01B7-C1697DB03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530C64-8141-3494-C721-919A57599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EE5A1-08FA-4DD8-88C3-B05B2FA1EF50}" type="slidenum">
              <a:rPr lang="en-US" smtClean="0"/>
              <a:t>‹#›</a:t>
            </a:fld>
            <a:endParaRPr lang="en-US"/>
          </a:p>
        </p:txBody>
      </p:sp>
    </p:spTree>
    <p:extLst>
      <p:ext uri="{BB962C8B-B14F-4D97-AF65-F5344CB8AC3E}">
        <p14:creationId xmlns:p14="http://schemas.microsoft.com/office/powerpoint/2010/main" val="1058920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29396932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hyperlink" Target="https://www.oberlo.com/blog/ecommerce-trends" TargetMode="External"/><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ww.icsc.com/news-and-views/icsc-exchange/icsc-survey-finds-in-person-customer-service-key-to-retail-success" TargetMode="External"/><Relationship Id="rId11" Type="http://schemas.openxmlformats.org/officeDocument/2006/relationships/image" Target="../media/image13.png"/><Relationship Id="rId5" Type="http://schemas.openxmlformats.org/officeDocument/2006/relationships/hyperlink" Target="https://www.mckinsey.com/business-functions/marketing-and-sales/our-insights/the-great-consumer-shift-ten-charts-that-show-how-us-shopping-behavior-is-changing" TargetMode="External"/><Relationship Id="rId10" Type="http://schemas.openxmlformats.org/officeDocument/2006/relationships/image" Target="../media/image12.svg"/><Relationship Id="rId4" Type="http://schemas.openxmlformats.org/officeDocument/2006/relationships/hyperlink" Target="https://www.retaildive.com/news/5-predictions-for-the-future-of-retail/570085/" TargetMode="Externa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CCE07-C844-43E3-A1A7-8FF413B01666}"/>
              </a:ext>
            </a:extLst>
          </p:cNvPr>
          <p:cNvSpPr>
            <a:spLocks noGrp="1"/>
          </p:cNvSpPr>
          <p:nvPr>
            <p:ph type="ctrTitle"/>
          </p:nvPr>
        </p:nvSpPr>
        <p:spPr>
          <a:xfrm>
            <a:off x="496343" y="1919532"/>
            <a:ext cx="8252882" cy="2387600"/>
          </a:xfrm>
        </p:spPr>
        <p:txBody>
          <a:bodyPr>
            <a:normAutofit/>
          </a:bodyPr>
          <a:lstStyle/>
          <a:p>
            <a:r>
              <a:rPr lang="en-US" sz="5400" spc="-50" dirty="0">
                <a:ln w="3175">
                  <a:noFill/>
                </a:ln>
                <a:solidFill>
                  <a:srgbClr val="0078D4"/>
                </a:solidFill>
                <a:latin typeface="Segoe UI Semibold" panose="020B0702040204020203" pitchFamily="34" charset="0"/>
                <a:ea typeface="+mn-ea"/>
                <a:cs typeface="Segoe UI Semibold" panose="020B0702040204020203" pitchFamily="34" charset="0"/>
              </a:rPr>
              <a:t>Retail Recommender</a:t>
            </a:r>
            <a:br>
              <a:rPr lang="en-US" sz="5400" dirty="0">
                <a:cs typeface="Segoe UI"/>
              </a:rPr>
            </a:br>
            <a:r>
              <a:rPr lang="en-US" sz="3600" dirty="0">
                <a:solidFill>
                  <a:schemeClr val="tx1"/>
                </a:solidFill>
                <a:latin typeface="Segoe UI" panose="020B0502040204020203" pitchFamily="34" charset="0"/>
              </a:rPr>
              <a:t>Solution Offering</a:t>
            </a:r>
            <a:endParaRPr lang="en-US" sz="44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4992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TextBox 1448">
            <a:extLst>
              <a:ext uri="{FF2B5EF4-FFF2-40B4-BE49-F238E27FC236}">
                <a16:creationId xmlns:a16="http://schemas.microsoft.com/office/drawing/2014/main" id="{FEE85A39-053F-4082-9CD5-E8A4421D1C28}"/>
              </a:ext>
            </a:extLst>
          </p:cNvPr>
          <p:cNvSpPr txBox="1"/>
          <p:nvPr/>
        </p:nvSpPr>
        <p:spPr>
          <a:xfrm>
            <a:off x="463042" y="5825268"/>
            <a:ext cx="4660657" cy="530915"/>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hlinkClick r:id="rId3"/>
              </a:rPr>
              <a:t>1) 10 Important Ecommerce Trends to Watch for in 2021 - </a:t>
            </a:r>
            <a:r>
              <a:rPr kumimoji="0" lang="en-US" sz="800" b="0" i="0" u="none" strike="noStrike" kern="1200" cap="none" spc="0" normalizeH="0" baseline="0" noProof="0" err="1">
                <a:ln>
                  <a:noFill/>
                </a:ln>
                <a:solidFill>
                  <a:prstClr val="black"/>
                </a:solidFill>
                <a:effectLst/>
                <a:uLnTx/>
                <a:uFillTx/>
                <a:latin typeface="Segoe UI"/>
                <a:ea typeface="+mn-ea"/>
                <a:cs typeface="+mn-cs"/>
                <a:hlinkClick r:id="rId3"/>
              </a:rPr>
              <a:t>Oberlo</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2) </a:t>
            </a:r>
            <a:r>
              <a:rPr kumimoji="0" lang="en-US" sz="800" b="0" i="0" u="none" strike="noStrike" kern="1200" cap="none" spc="0" normalizeH="0" baseline="0" noProof="0">
                <a:ln>
                  <a:noFill/>
                </a:ln>
                <a:solidFill>
                  <a:prstClr val="black"/>
                </a:solidFill>
                <a:effectLst/>
                <a:uLnTx/>
                <a:uFillTx/>
                <a:latin typeface="Segoe UI"/>
                <a:ea typeface="+mn-ea"/>
                <a:cs typeface="+mn-cs"/>
                <a:hlinkClick r:id="rId4"/>
              </a:rPr>
              <a:t>5 predictions for the future of retail | Retail Dive</a:t>
            </a:r>
            <a:endParaRPr kumimoji="0" lang="en-US" sz="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3)</a:t>
            </a:r>
            <a:r>
              <a:rPr kumimoji="0" lang="en-US" sz="800" b="0" i="0" u="none" strike="noStrike" kern="1200" cap="none" spc="0" normalizeH="0" baseline="0" noProof="0">
                <a:ln>
                  <a:noFill/>
                </a:ln>
                <a:solidFill>
                  <a:srgbClr val="FFFFFF"/>
                </a:solidFill>
                <a:effectLst/>
                <a:uLnTx/>
                <a:uFillTx/>
                <a:latin typeface="Segoe UI"/>
                <a:ea typeface="+mn-ea"/>
                <a:cs typeface="+mn-cs"/>
              </a:rPr>
              <a:t> </a:t>
            </a:r>
            <a:r>
              <a:rPr kumimoji="0" lang="en-US" sz="800" b="0" i="0" u="none" strike="noStrike" kern="1200" cap="none" spc="0" normalizeH="0" baseline="0" noProof="0">
                <a:ln>
                  <a:noFill/>
                </a:ln>
                <a:solidFill>
                  <a:srgbClr val="FFFFFF"/>
                </a:solidFill>
                <a:effectLst/>
                <a:uLnTx/>
                <a:uFillTx/>
                <a:latin typeface="Segoe UI"/>
                <a:ea typeface="+mn-ea"/>
                <a:cs typeface="+mn-cs"/>
                <a:hlinkClick r:id="rId5"/>
              </a:rPr>
              <a:t>McKinsey &amp; Company, The Great Consumer Shift</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4) </a:t>
            </a:r>
            <a:r>
              <a:rPr kumimoji="0" lang="en-US" sz="800" b="0" i="0" u="none" strike="noStrike" kern="1200" cap="none" spc="0" normalizeH="0" baseline="0" noProof="0">
                <a:ln>
                  <a:noFill/>
                </a:ln>
                <a:solidFill>
                  <a:srgbClr val="FFFFFF"/>
                </a:solidFill>
                <a:effectLst/>
                <a:uLnTx/>
                <a:uFillTx/>
                <a:latin typeface="Segoe UI"/>
                <a:ea typeface="+mn-ea"/>
                <a:cs typeface="+mn-cs"/>
                <a:hlinkClick r:id="rId6"/>
              </a:rPr>
              <a:t>The ICSC Customer Service Survey. ICSC, 2019</a:t>
            </a:r>
          </a:p>
        </p:txBody>
      </p:sp>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Technology is driving the demand for personalization</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solidFill>
            <a:srgbClr val="C7B1D7"/>
          </a:solidFill>
          <a:ln>
            <a:solidFill>
              <a:srgbClr val="652D90"/>
            </a:solidFill>
          </a:ln>
          <a:effectLst>
            <a:outerShdw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52D90"/>
                </a:solidFill>
                <a:effectLst/>
                <a:uLnTx/>
                <a:uFillTx/>
                <a:latin typeface="Segoe UI Semibold"/>
                <a:ea typeface="+mn-ea"/>
                <a:cs typeface="Segoe UI Semibold" panose="020B0502040204020203" pitchFamily="34" charset="0"/>
              </a:rPr>
              <a:t>Embrace the new normal</a:t>
            </a: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6" name="TextBox 475">
            <a:extLst>
              <a:ext uri="{FF2B5EF4-FFF2-40B4-BE49-F238E27FC236}">
                <a16:creationId xmlns:a16="http://schemas.microsoft.com/office/drawing/2014/main" id="{C834A69A-E455-4DF4-9921-21ADF243BA0C}"/>
              </a:ext>
            </a:extLst>
          </p:cNvPr>
          <p:cNvSpPr txBox="1"/>
          <p:nvPr/>
        </p:nvSpPr>
        <p:spPr>
          <a:xfrm flipH="1">
            <a:off x="10448662" y="2219199"/>
            <a:ext cx="819135"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75</a:t>
            </a:r>
            <a:r>
              <a:rPr kumimoji="0" lang="en-US"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a:t>
            </a:r>
            <a:endParaRPr kumimoji="0" lang="en-IN"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endParaRPr>
          </a:p>
        </p:txBody>
      </p: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of consumers have tried a new shopping experience or approach since COVID and intend to continue.</a:t>
            </a:r>
            <a:r>
              <a:rPr kumimoji="0" lang="en-US" sz="1400" b="0" i="0" u="none" strike="noStrike" kern="1200" cap="none" spc="0" normalizeH="0" baseline="30000" noProof="0">
                <a:ln>
                  <a:noFill/>
                </a:ln>
                <a:solidFill>
                  <a:prstClr val="black"/>
                </a:solidFill>
                <a:effectLst/>
                <a:uLnTx/>
                <a:uFillTx/>
                <a:latin typeface="Segoe UI"/>
                <a:ea typeface="+mn-ea"/>
                <a:cs typeface="Segoe UI" panose="020B0502040204020203" pitchFamily="34" charset="0"/>
              </a:rPr>
              <a:t>3</a:t>
            </a: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52D90"/>
                </a:solidFill>
                <a:effectLst/>
                <a:uLnTx/>
                <a:uFillTx/>
                <a:latin typeface="Segoe UI Semibold"/>
                <a:ea typeface="+mn-ea"/>
                <a:cs typeface="Segoe UI Semibold" panose="020B0502040204020203" pitchFamily="34" charset="0"/>
              </a:rPr>
              <a:t>Know your customer</a:t>
            </a:r>
          </a:p>
        </p:txBody>
      </p:sp>
      <p:sp>
        <p:nvSpPr>
          <p:cNvPr id="1417" name="TextBox 1416">
            <a:extLst>
              <a:ext uri="{FF2B5EF4-FFF2-40B4-BE49-F238E27FC236}">
                <a16:creationId xmlns:a16="http://schemas.microsoft.com/office/drawing/2014/main" id="{5226AF2D-47C1-4BD3-A9D3-782FF5F04CE1}"/>
              </a:ext>
            </a:extLst>
          </p:cNvPr>
          <p:cNvSpPr txBox="1"/>
          <p:nvPr/>
        </p:nvSpPr>
        <p:spPr>
          <a:xfrm>
            <a:off x="10448663" y="4739181"/>
            <a:ext cx="81913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78</a:t>
            </a:r>
            <a:r>
              <a:rPr kumimoji="0" lang="en-US"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a:t>
            </a:r>
            <a:endParaRPr kumimoji="0" lang="en-IN"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endParaRP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549347"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of consumers are more likely </a:t>
            </a:r>
            <a:b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to shop</a:t>
            </a: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 </a:t>
            </a: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at retailers and brands providing a personalized experience.</a:t>
            </a:r>
            <a:r>
              <a:rPr kumimoji="0" lang="en-US" sz="1400" b="0" i="0" u="none" strike="noStrike" kern="1200" cap="none" spc="0" normalizeH="0" baseline="30000" noProof="0">
                <a:ln>
                  <a:noFill/>
                </a:ln>
                <a:solidFill>
                  <a:prstClr val="black"/>
                </a:solidFill>
                <a:effectLst/>
                <a:uLnTx/>
                <a:uFillTx/>
                <a:latin typeface="Segoe UI"/>
                <a:ea typeface="+mn-ea"/>
                <a:cs typeface="Segoe UI" panose="020B0502040204020203" pitchFamily="34" charset="0"/>
              </a:rPr>
              <a:t>4</a:t>
            </a:r>
            <a:endPar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6" y="4868989"/>
            <a:ext cx="692838" cy="759097"/>
            <a:chOff x="7267920" y="4674007"/>
            <a:chExt cx="797884" cy="874189"/>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2" y="4862724"/>
              <a:ext cx="736252" cy="634692"/>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90" y="4730237"/>
              <a:ext cx="815344" cy="702884"/>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5"/>
              <a:ext cx="459048" cy="459048"/>
              <a:chOff x="4403186" y="4725817"/>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57200"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958"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52D90"/>
                </a:solidFill>
                <a:effectLst/>
                <a:uLnTx/>
                <a:uFillTx/>
                <a:latin typeface="Segoe UI Semibold"/>
                <a:ea typeface="+mn-ea"/>
                <a:cs typeface="Segoe UI Semibold" panose="020B0502040204020203" pitchFamily="34" charset="0"/>
              </a:rPr>
              <a:t>Empower your employees</a:t>
            </a: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652D90"/>
                </a:solidFill>
                <a:effectLst/>
                <a:uLnTx/>
                <a:uFillTx/>
                <a:latin typeface="Segoe UI Semibold"/>
                <a:ea typeface="+mn-ea"/>
                <a:cs typeface="Segoe UI Semibold" panose="020B0502040204020203" pitchFamily="34" charset="0"/>
              </a:rPr>
              <a:t>Reimagine retail</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AI-native shoppers (currently ages </a:t>
            </a:r>
            <a:br>
              <a:rPr kumimoji="0" lang="en-US" sz="1400" b="0" i="0" u="none" strike="noStrike" kern="1200" cap="none" spc="0" normalizeH="0" baseline="0" noProof="0">
                <a:ln>
                  <a:noFill/>
                </a:ln>
                <a:solidFill>
                  <a:prstClr val="black"/>
                </a:solidFill>
                <a:effectLst/>
                <a:uLnTx/>
                <a:uFillTx/>
                <a:latin typeface="Segoe UI"/>
                <a:ea typeface="+mn-ea"/>
                <a:cs typeface="Segoe UI"/>
              </a:rPr>
            </a:br>
            <a:r>
              <a:rPr kumimoji="0" lang="en-US" sz="1400" b="0" i="0" u="none" strike="noStrike" kern="1200" cap="none" spc="0" normalizeH="0" baseline="0" noProof="0">
                <a:ln>
                  <a:noFill/>
                </a:ln>
                <a:solidFill>
                  <a:prstClr val="black"/>
                </a:solidFill>
                <a:effectLst/>
                <a:uLnTx/>
                <a:uFillTx/>
                <a:latin typeface="Segoe UI"/>
                <a:ea typeface="+mn-ea"/>
                <a:cs typeface="Segoe UI"/>
              </a:rPr>
              <a:t>5 to 9) are expected to give up product research in favor </a:t>
            </a:r>
            <a:br>
              <a:rPr kumimoji="0" lang="en-US" sz="1400" b="0" i="0" u="none" strike="noStrike" kern="1200" cap="none" spc="0" normalizeH="0" baseline="0" noProof="0">
                <a:ln>
                  <a:noFill/>
                </a:ln>
                <a:solidFill>
                  <a:prstClr val="black"/>
                </a:solidFill>
                <a:effectLst/>
                <a:uLnTx/>
                <a:uFillTx/>
                <a:latin typeface="Segoe UI"/>
                <a:ea typeface="+mn-ea"/>
                <a:cs typeface="Segoe UI"/>
              </a:rPr>
            </a:br>
            <a:r>
              <a:rPr kumimoji="0" lang="en-US" sz="1400" b="0" i="0" u="none" strike="noStrike" kern="1200" cap="none" spc="0" normalizeH="0" baseline="0" noProof="0">
                <a:ln>
                  <a:noFill/>
                </a:ln>
                <a:solidFill>
                  <a:prstClr val="black"/>
                </a:solidFill>
                <a:effectLst/>
                <a:uLnTx/>
                <a:uFillTx/>
                <a:latin typeface="Segoe UI"/>
                <a:ea typeface="+mn-ea"/>
                <a:cs typeface="Segoe UI"/>
              </a:rPr>
              <a:t>of </a:t>
            </a:r>
            <a:r>
              <a:rPr kumimoji="0" lang="en-US" sz="1400" b="0" i="0" u="none" strike="noStrike" kern="1200" cap="none" spc="0" normalizeH="0" baseline="0" noProof="0">
                <a:ln>
                  <a:noFill/>
                </a:ln>
                <a:solidFill>
                  <a:prstClr val="black"/>
                </a:solidFill>
                <a:effectLst/>
                <a:uLnTx/>
                <a:uFillTx/>
                <a:latin typeface="Segoe UI Semibold"/>
                <a:ea typeface="+mn-ea"/>
                <a:cs typeface="Segoe UI"/>
              </a:rPr>
              <a:t>relying on AI to provide </a:t>
            </a:r>
            <a:br>
              <a:rPr kumimoji="0" lang="en-US" sz="1400" b="0" i="0" u="none" strike="noStrike" kern="1200" cap="none" spc="0" normalizeH="0" baseline="0" noProof="0">
                <a:ln>
                  <a:noFill/>
                </a:ln>
                <a:solidFill>
                  <a:prstClr val="black"/>
                </a:solidFill>
                <a:effectLst/>
                <a:uLnTx/>
                <a:uFillTx/>
                <a:latin typeface="Segoe UI Semibold"/>
                <a:ea typeface="+mn-ea"/>
                <a:cs typeface="Segoe UI"/>
              </a:rPr>
            </a:br>
            <a:r>
              <a:rPr kumimoji="0" lang="en-US" sz="1400" b="0" i="0" u="none" strike="noStrike" kern="1200" cap="none" spc="0" normalizeH="0" baseline="0" noProof="0">
                <a:ln>
                  <a:noFill/>
                </a:ln>
                <a:solidFill>
                  <a:prstClr val="black"/>
                </a:solidFill>
                <a:effectLst/>
                <a:uLnTx/>
                <a:uFillTx/>
                <a:latin typeface="Segoe UI Semibold"/>
                <a:ea typeface="+mn-ea"/>
                <a:cs typeface="Segoe UI"/>
              </a:rPr>
              <a:t>best offerings </a:t>
            </a:r>
            <a:r>
              <a:rPr kumimoji="0" lang="en-US" sz="1400" b="0" i="0" u="none" strike="noStrike" kern="1200" cap="none" spc="0" normalizeH="0" baseline="0" noProof="0">
                <a:ln>
                  <a:noFill/>
                </a:ln>
                <a:solidFill>
                  <a:prstClr val="black"/>
                </a:solidFill>
                <a:effectLst/>
                <a:uLnTx/>
                <a:uFillTx/>
                <a:latin typeface="Segoe UI"/>
                <a:ea typeface="+mn-ea"/>
                <a:cs typeface="Segoe UI"/>
              </a:rPr>
              <a:t>preselected </a:t>
            </a:r>
            <a:br>
              <a:rPr kumimoji="0" lang="en-US" sz="1400" b="0" i="0" u="none" strike="noStrike" kern="1200" cap="none" spc="0" normalizeH="0" baseline="0" noProof="0">
                <a:ln>
                  <a:noFill/>
                </a:ln>
                <a:solidFill>
                  <a:prstClr val="black"/>
                </a:solidFill>
                <a:effectLst/>
                <a:uLnTx/>
                <a:uFillTx/>
                <a:latin typeface="Segoe UI"/>
                <a:ea typeface="+mn-ea"/>
                <a:cs typeface="Segoe UI"/>
              </a:rPr>
            </a:br>
            <a:r>
              <a:rPr kumimoji="0" lang="en-US" sz="1400" b="0" i="0" u="none" strike="noStrike" kern="1200" cap="none" spc="0" normalizeH="0" baseline="0" noProof="0">
                <a:ln>
                  <a:noFill/>
                </a:ln>
                <a:solidFill>
                  <a:prstClr val="black"/>
                </a:solidFill>
                <a:effectLst/>
                <a:uLnTx/>
                <a:uFillTx/>
                <a:latin typeface="Segoe UI"/>
                <a:ea typeface="+mn-ea"/>
                <a:cs typeface="Segoe UI"/>
              </a:rPr>
              <a:t>for them.</a:t>
            </a:r>
            <a:r>
              <a:rPr kumimoji="0" lang="en-US" sz="1400" b="0" i="0" u="none" strike="noStrike" kern="1200" cap="none" spc="0" normalizeH="0" baseline="30000" noProof="0">
                <a:ln>
                  <a:noFill/>
                </a:ln>
                <a:solidFill>
                  <a:prstClr val="black"/>
                </a:solidFill>
                <a:effectLst/>
                <a:uLnTx/>
                <a:uFillTx/>
                <a:latin typeface="Segoe UI"/>
                <a:ea typeface="+mn-ea"/>
                <a:cs typeface="Segoe UI"/>
              </a:rPr>
              <a:t>2</a:t>
            </a:r>
            <a:r>
              <a:rPr kumimoji="0" lang="en-US" sz="1400" b="0" i="0" u="none" strike="noStrike" kern="1200" cap="none" spc="0" normalizeH="0" baseline="0" noProof="0">
                <a:ln>
                  <a:noFill/>
                </a:ln>
                <a:solidFill>
                  <a:prstClr val="black"/>
                </a:solidFill>
                <a:effectLst/>
                <a:uLnTx/>
                <a:uFillTx/>
                <a:latin typeface="Segoe UI"/>
                <a:ea typeface="+mn-ea"/>
                <a:cs typeface="Segoe UI"/>
              </a:rPr>
              <a:t> </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8" name="TextBox 477">
            <a:extLst>
              <a:ext uri="{FF2B5EF4-FFF2-40B4-BE49-F238E27FC236}">
                <a16:creationId xmlns:a16="http://schemas.microsoft.com/office/drawing/2014/main" id="{1C1AB3C3-E858-4B45-AC60-A733A1EF8AA6}"/>
              </a:ext>
            </a:extLst>
          </p:cNvPr>
          <p:cNvSpPr txBox="1"/>
          <p:nvPr/>
        </p:nvSpPr>
        <p:spPr>
          <a:xfrm flipH="1">
            <a:off x="757638" y="4739181"/>
            <a:ext cx="1141338" cy="615553"/>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650</a:t>
            </a:r>
            <a:r>
              <a:rPr kumimoji="0" lang="en-US"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M</a:t>
            </a: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26442" y="2115535"/>
              <a:ext cx="2812472" cy="2736930"/>
              <a:chOff x="4591950" y="2125510"/>
              <a:chExt cx="2812472"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rgbClr val="652D9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846879" y="2795112"/>
                <a:ext cx="2289965" cy="1418652"/>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solidFill>
                      <a:srgbClr val="652D90"/>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546618" y="1920352"/>
            <a:ext cx="2827922"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of consumers say friendly and/or </a:t>
            </a: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knowledgeable employees</a:t>
            </a: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 </a:t>
            </a: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are </a:t>
            </a:r>
            <a:r>
              <a:rPr kumimoji="0" lang="en-US" sz="14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most important aspect </a:t>
            </a: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of</a:t>
            </a:r>
            <a:b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in-store customer service.</a:t>
            </a:r>
            <a:r>
              <a:rPr kumimoji="0" lang="en-US" sz="1400" b="0" i="0" u="none" strike="noStrike" kern="1200" cap="none" spc="0" normalizeH="0" baseline="30000" noProof="0">
                <a:ln>
                  <a:noFill/>
                </a:ln>
                <a:solidFill>
                  <a:prstClr val="black"/>
                </a:solidFill>
                <a:effectLst/>
                <a:uLnTx/>
                <a:uFillTx/>
                <a:latin typeface="Segoe UI"/>
                <a:ea typeface="+mn-ea"/>
                <a:cs typeface="Segoe UI" panose="020B0502040204020203" pitchFamily="34" charset="0"/>
              </a:rPr>
              <a:t>1</a:t>
            </a:r>
            <a:endParaRPr kumimoji="0" lang="en-US" sz="1400" b="0" i="0" u="none" strike="noStrike" kern="1200" cap="none" spc="0" normalizeH="0" baseline="3000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C161394A-1CDD-4EDE-934E-2D90712CF5F6}"/>
              </a:ext>
            </a:extLst>
          </p:cNvPr>
          <p:cNvSpPr txBox="1"/>
          <p:nvPr/>
        </p:nvSpPr>
        <p:spPr>
          <a:xfrm flipH="1">
            <a:off x="757638" y="2219199"/>
            <a:ext cx="830356"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62</a:t>
            </a:r>
            <a:r>
              <a:rPr kumimoji="0" lang="en-US" sz="24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rPr>
              <a:t>%</a:t>
            </a:r>
            <a:endParaRPr kumimoji="0" lang="en-IN" sz="3600" b="0" i="0" u="none" strike="noStrike" kern="1200" cap="none" spc="0" normalizeH="0" baseline="0" noProof="0">
              <a:ln>
                <a:noFill/>
              </a:ln>
              <a:solidFill>
                <a:srgbClr val="CF588E"/>
              </a:solidFill>
              <a:effectLst/>
              <a:uLnTx/>
              <a:uFillTx/>
              <a:latin typeface="Segoe UI Semibold"/>
              <a:ea typeface="+mn-ea"/>
              <a:cs typeface="Segoe UI Semibold" panose="020B0502040204020203" pitchFamily="34" charset="0"/>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74">
            <a:extLst>
              <a:ext uri="{FF2B5EF4-FFF2-40B4-BE49-F238E27FC236}">
                <a16:creationId xmlns:a16="http://schemas.microsoft.com/office/drawing/2014/main" id="{30DA4368-3383-4F46-951F-C68C7ABDDEE5}"/>
              </a:ext>
            </a:extLst>
          </p:cNvPr>
          <p:cNvSpPr txBox="1"/>
          <p:nvPr/>
        </p:nvSpPr>
        <p:spPr>
          <a:xfrm>
            <a:off x="457200" y="1023489"/>
            <a:ext cx="11277600"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Recommender Systems are a technological proxy for a social process. </a:t>
            </a:r>
            <a:r>
              <a:rPr lang="en-US">
                <a:solidFill>
                  <a:prstClr val="black"/>
                </a:solidFill>
                <a:latin typeface="Segoe UI"/>
              </a:rPr>
              <a:t> It automates aspects of a completely different information discovery model where people try to find other people with similar tastes and then ask them to suggest new things.</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Title 20">
            <a:extLst>
              <a:ext uri="{FF2B5EF4-FFF2-40B4-BE49-F238E27FC236}">
                <a16:creationId xmlns:a16="http://schemas.microsoft.com/office/drawing/2014/main" id="{D3544960-AA74-454D-927B-76AE18059CBD}"/>
              </a:ext>
            </a:extLst>
          </p:cNvPr>
          <p:cNvSpPr>
            <a:spLocks noGrp="1"/>
          </p:cNvSpPr>
          <p:nvPr>
            <p:ph type="title"/>
          </p:nvPr>
        </p:nvSpPr>
        <p:spPr/>
        <p:txBody>
          <a:bodyPr/>
          <a:lstStyle/>
          <a:p>
            <a:r>
              <a:rPr lang="en-US" dirty="0"/>
              <a:t>At the center of sales and marketing channels</a:t>
            </a:r>
          </a:p>
        </p:txBody>
      </p:sp>
      <p:sp>
        <p:nvSpPr>
          <p:cNvPr id="65" name="Hexagon 116">
            <a:extLst>
              <a:ext uri="{FF2B5EF4-FFF2-40B4-BE49-F238E27FC236}">
                <a16:creationId xmlns:a16="http://schemas.microsoft.com/office/drawing/2014/main" id="{38A3C6F5-ED0C-4FFA-86C0-6080AFF6D6DF}"/>
              </a:ext>
            </a:extLst>
          </p:cNvPr>
          <p:cNvSpPr/>
          <p:nvPr/>
        </p:nvSpPr>
        <p:spPr>
          <a:xfrm>
            <a:off x="8399339" y="1585786"/>
            <a:ext cx="2158241" cy="939985"/>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 name="connsiteX0" fmla="*/ 2147851 w 2147851"/>
              <a:gd name="connsiteY0" fmla="*/ 0 h 939985"/>
              <a:gd name="connsiteX1" fmla="*/ 1585796 w 2147851"/>
              <a:gd name="connsiteY1" fmla="*/ 939985 h 939985"/>
              <a:gd name="connsiteX2" fmla="*/ 562055 w 2147851"/>
              <a:gd name="connsiteY2" fmla="*/ 939985 h 939985"/>
              <a:gd name="connsiteX3" fmla="*/ 0 w 2147851"/>
              <a:gd name="connsiteY3" fmla="*/ 0 h 939985"/>
            </a:gdLst>
            <a:ahLst/>
            <a:cxnLst>
              <a:cxn ang="0">
                <a:pos x="connsiteX0" y="connsiteY0"/>
              </a:cxn>
              <a:cxn ang="0">
                <a:pos x="connsiteX1" y="connsiteY1"/>
              </a:cxn>
              <a:cxn ang="0">
                <a:pos x="connsiteX2" y="connsiteY2"/>
              </a:cxn>
              <a:cxn ang="0">
                <a:pos x="connsiteX3" y="connsiteY3"/>
              </a:cxn>
            </a:cxnLst>
            <a:rect l="l" t="t" r="r" b="b"/>
            <a:pathLst>
              <a:path w="2147851" h="939985">
                <a:moveTo>
                  <a:pt x="2147851" y="0"/>
                </a:moveTo>
                <a:lnTo>
                  <a:pt x="1585796" y="939985"/>
                </a:lnTo>
                <a:lnTo>
                  <a:pt x="562055" y="939985"/>
                </a:lnTo>
                <a:lnTo>
                  <a:pt x="0"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67" name="Hexagon 66">
            <a:extLst>
              <a:ext uri="{FF2B5EF4-FFF2-40B4-BE49-F238E27FC236}">
                <a16:creationId xmlns:a16="http://schemas.microsoft.com/office/drawing/2014/main" id="{BCC2ACB3-F9F7-4035-8E8B-76AA83F7CC1F}"/>
              </a:ext>
            </a:extLst>
          </p:cNvPr>
          <p:cNvSpPr/>
          <p:nvPr/>
        </p:nvSpPr>
        <p:spPr>
          <a:xfrm>
            <a:off x="5037717" y="2625946"/>
            <a:ext cx="2158240" cy="1889063"/>
          </a:xfrm>
          <a:prstGeom prst="hexagon">
            <a:avLst>
              <a:gd name="adj" fmla="val 29897"/>
              <a:gd name="vf" fmla="val 115470"/>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68" name="Hexagon 67">
            <a:extLst>
              <a:ext uri="{FF2B5EF4-FFF2-40B4-BE49-F238E27FC236}">
                <a16:creationId xmlns:a16="http://schemas.microsoft.com/office/drawing/2014/main" id="{86F318B5-946F-4BAA-8570-C31A92D203A4}"/>
              </a:ext>
            </a:extLst>
          </p:cNvPr>
          <p:cNvSpPr/>
          <p:nvPr/>
        </p:nvSpPr>
        <p:spPr>
          <a:xfrm>
            <a:off x="5148588" y="2991032"/>
            <a:ext cx="1718425" cy="1523978"/>
          </a:xfrm>
          <a:prstGeom prst="hexagon">
            <a:avLst>
              <a:gd name="adj" fmla="val 29897"/>
              <a:gd name="vf" fmla="val 115470"/>
            </a:avLst>
          </a:prstGeom>
          <a:solidFill>
            <a:srgbClr val="49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70" name="Hexagon 189">
            <a:extLst>
              <a:ext uri="{FF2B5EF4-FFF2-40B4-BE49-F238E27FC236}">
                <a16:creationId xmlns:a16="http://schemas.microsoft.com/office/drawing/2014/main" id="{78D1EFE5-2520-4126-91D5-E8FD9BCA8AC4}"/>
              </a:ext>
            </a:extLst>
          </p:cNvPr>
          <p:cNvSpPr/>
          <p:nvPr/>
        </p:nvSpPr>
        <p:spPr>
          <a:xfrm>
            <a:off x="5655342" y="2723002"/>
            <a:ext cx="1429730" cy="1694955"/>
          </a:xfrm>
          <a:custGeom>
            <a:avLst/>
            <a:gdLst>
              <a:gd name="connsiteX0" fmla="*/ 0 w 1855215"/>
              <a:gd name="connsiteY0" fmla="*/ 811917 h 1623833"/>
              <a:gd name="connsiteX1" fmla="*/ 485477 w 1855215"/>
              <a:gd name="connsiteY1" fmla="*/ 0 h 1623833"/>
              <a:gd name="connsiteX2" fmla="*/ 1369738 w 1855215"/>
              <a:gd name="connsiteY2" fmla="*/ 0 h 1623833"/>
              <a:gd name="connsiteX3" fmla="*/ 1855215 w 1855215"/>
              <a:gd name="connsiteY3" fmla="*/ 811917 h 1623833"/>
              <a:gd name="connsiteX4" fmla="*/ 1369738 w 1855215"/>
              <a:gd name="connsiteY4" fmla="*/ 1623833 h 1623833"/>
              <a:gd name="connsiteX5" fmla="*/ 485477 w 1855215"/>
              <a:gd name="connsiteY5" fmla="*/ 1623833 h 1623833"/>
              <a:gd name="connsiteX6" fmla="*/ 0 w 1855215"/>
              <a:gd name="connsiteY6" fmla="*/ 811917 h 1623833"/>
              <a:gd name="connsiteX0" fmla="*/ 0 w 1369738"/>
              <a:gd name="connsiteY0" fmla="*/ 1623833 h 1623833"/>
              <a:gd name="connsiteX1" fmla="*/ 0 w 1369738"/>
              <a:gd name="connsiteY1" fmla="*/ 0 h 1623833"/>
              <a:gd name="connsiteX2" fmla="*/ 884261 w 1369738"/>
              <a:gd name="connsiteY2" fmla="*/ 0 h 1623833"/>
              <a:gd name="connsiteX3" fmla="*/ 1369738 w 1369738"/>
              <a:gd name="connsiteY3" fmla="*/ 811917 h 1623833"/>
              <a:gd name="connsiteX4" fmla="*/ 884261 w 1369738"/>
              <a:gd name="connsiteY4" fmla="*/ 1623833 h 1623833"/>
              <a:gd name="connsiteX5" fmla="*/ 0 w 1369738"/>
              <a:gd name="connsiteY5" fmla="*/ 1623833 h 1623833"/>
              <a:gd name="connsiteX0" fmla="*/ 0 w 1369738"/>
              <a:gd name="connsiteY0" fmla="*/ 1623833 h 1623833"/>
              <a:gd name="connsiteX1" fmla="*/ 884261 w 1369738"/>
              <a:gd name="connsiteY1" fmla="*/ 0 h 1623833"/>
              <a:gd name="connsiteX2" fmla="*/ 1369738 w 1369738"/>
              <a:gd name="connsiteY2" fmla="*/ 811917 h 1623833"/>
              <a:gd name="connsiteX3" fmla="*/ 884261 w 1369738"/>
              <a:gd name="connsiteY3" fmla="*/ 1623833 h 1623833"/>
              <a:gd name="connsiteX4" fmla="*/ 0 w 1369738"/>
              <a:gd name="connsiteY4" fmla="*/ 1623833 h 1623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738" h="1623833">
                <a:moveTo>
                  <a:pt x="0" y="1623833"/>
                </a:moveTo>
                <a:lnTo>
                  <a:pt x="884261" y="0"/>
                </a:lnTo>
                <a:lnTo>
                  <a:pt x="1369738" y="811917"/>
                </a:lnTo>
                <a:lnTo>
                  <a:pt x="884261" y="1623833"/>
                </a:lnTo>
                <a:lnTo>
                  <a:pt x="0" y="1623833"/>
                </a:lnTo>
                <a:close/>
              </a:path>
            </a:pathLst>
          </a:custGeom>
          <a:solidFill>
            <a:srgbClr val="C7B1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4" name="Hexagon 83">
            <a:extLst>
              <a:ext uri="{FF2B5EF4-FFF2-40B4-BE49-F238E27FC236}">
                <a16:creationId xmlns:a16="http://schemas.microsoft.com/office/drawing/2014/main" id="{8093B766-E77A-45FD-8F42-D7FF426E7A4F}"/>
              </a:ext>
            </a:extLst>
          </p:cNvPr>
          <p:cNvSpPr/>
          <p:nvPr/>
        </p:nvSpPr>
        <p:spPr>
          <a:xfrm>
            <a:off x="6820490" y="2004260"/>
            <a:ext cx="1718425" cy="1523977"/>
          </a:xfrm>
          <a:prstGeom prst="hexagon">
            <a:avLst>
              <a:gd name="adj" fmla="val 29897"/>
              <a:gd name="vf" fmla="val 115470"/>
            </a:avLst>
          </a:prstGeom>
          <a:solidFill>
            <a:srgbClr val="49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8" name="Hexagon 201">
            <a:extLst>
              <a:ext uri="{FF2B5EF4-FFF2-40B4-BE49-F238E27FC236}">
                <a16:creationId xmlns:a16="http://schemas.microsoft.com/office/drawing/2014/main" id="{3947DA13-2647-4371-BA9B-6219D72A3FC4}"/>
              </a:ext>
            </a:extLst>
          </p:cNvPr>
          <p:cNvSpPr/>
          <p:nvPr/>
        </p:nvSpPr>
        <p:spPr>
          <a:xfrm>
            <a:off x="7327244" y="1736231"/>
            <a:ext cx="1429730" cy="1694953"/>
          </a:xfrm>
          <a:custGeom>
            <a:avLst/>
            <a:gdLst>
              <a:gd name="connsiteX0" fmla="*/ 0 w 1855215"/>
              <a:gd name="connsiteY0" fmla="*/ 811917 h 1623833"/>
              <a:gd name="connsiteX1" fmla="*/ 485477 w 1855215"/>
              <a:gd name="connsiteY1" fmla="*/ 0 h 1623833"/>
              <a:gd name="connsiteX2" fmla="*/ 1369738 w 1855215"/>
              <a:gd name="connsiteY2" fmla="*/ 0 h 1623833"/>
              <a:gd name="connsiteX3" fmla="*/ 1855215 w 1855215"/>
              <a:gd name="connsiteY3" fmla="*/ 811917 h 1623833"/>
              <a:gd name="connsiteX4" fmla="*/ 1369738 w 1855215"/>
              <a:gd name="connsiteY4" fmla="*/ 1623833 h 1623833"/>
              <a:gd name="connsiteX5" fmla="*/ 485477 w 1855215"/>
              <a:gd name="connsiteY5" fmla="*/ 1623833 h 1623833"/>
              <a:gd name="connsiteX6" fmla="*/ 0 w 1855215"/>
              <a:gd name="connsiteY6" fmla="*/ 811917 h 1623833"/>
              <a:gd name="connsiteX0" fmla="*/ 0 w 1855215"/>
              <a:gd name="connsiteY0" fmla="*/ 811917 h 1623833"/>
              <a:gd name="connsiteX1" fmla="*/ 1369738 w 1855215"/>
              <a:gd name="connsiteY1" fmla="*/ 0 h 1623833"/>
              <a:gd name="connsiteX2" fmla="*/ 1855215 w 1855215"/>
              <a:gd name="connsiteY2" fmla="*/ 811917 h 1623833"/>
              <a:gd name="connsiteX3" fmla="*/ 1369738 w 1855215"/>
              <a:gd name="connsiteY3" fmla="*/ 1623833 h 1623833"/>
              <a:gd name="connsiteX4" fmla="*/ 485477 w 1855215"/>
              <a:gd name="connsiteY4" fmla="*/ 1623833 h 1623833"/>
              <a:gd name="connsiteX5" fmla="*/ 0 w 1855215"/>
              <a:gd name="connsiteY5" fmla="*/ 811917 h 1623833"/>
              <a:gd name="connsiteX0" fmla="*/ 0 w 1369738"/>
              <a:gd name="connsiteY0" fmla="*/ 1623833 h 1623833"/>
              <a:gd name="connsiteX1" fmla="*/ 884261 w 1369738"/>
              <a:gd name="connsiteY1" fmla="*/ 0 h 1623833"/>
              <a:gd name="connsiteX2" fmla="*/ 1369738 w 1369738"/>
              <a:gd name="connsiteY2" fmla="*/ 811917 h 1623833"/>
              <a:gd name="connsiteX3" fmla="*/ 884261 w 1369738"/>
              <a:gd name="connsiteY3" fmla="*/ 1623833 h 1623833"/>
              <a:gd name="connsiteX4" fmla="*/ 0 w 1369738"/>
              <a:gd name="connsiteY4" fmla="*/ 1623833 h 1623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738" h="1623833">
                <a:moveTo>
                  <a:pt x="0" y="1623833"/>
                </a:moveTo>
                <a:lnTo>
                  <a:pt x="884261" y="0"/>
                </a:lnTo>
                <a:lnTo>
                  <a:pt x="1369738" y="811917"/>
                </a:lnTo>
                <a:lnTo>
                  <a:pt x="884261" y="1623833"/>
                </a:lnTo>
                <a:lnTo>
                  <a:pt x="0" y="1623833"/>
                </a:lnTo>
                <a:close/>
              </a:path>
            </a:pathLst>
          </a:custGeom>
          <a:solidFill>
            <a:srgbClr val="C7B1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17" name="Hexagon 116">
            <a:extLst>
              <a:ext uri="{FF2B5EF4-FFF2-40B4-BE49-F238E27FC236}">
                <a16:creationId xmlns:a16="http://schemas.microsoft.com/office/drawing/2014/main" id="{D4931266-92C8-4D17-A38D-15C6C179FC99}"/>
              </a:ext>
            </a:extLst>
          </p:cNvPr>
          <p:cNvSpPr/>
          <p:nvPr/>
        </p:nvSpPr>
        <p:spPr>
          <a:xfrm>
            <a:off x="3458972" y="2004260"/>
            <a:ext cx="1718425" cy="1523977"/>
          </a:xfrm>
          <a:prstGeom prst="hexagon">
            <a:avLst>
              <a:gd name="adj" fmla="val 29897"/>
              <a:gd name="vf" fmla="val 115470"/>
            </a:avLst>
          </a:prstGeom>
          <a:solidFill>
            <a:srgbClr val="49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33" name="Hexagon 202">
            <a:extLst>
              <a:ext uri="{FF2B5EF4-FFF2-40B4-BE49-F238E27FC236}">
                <a16:creationId xmlns:a16="http://schemas.microsoft.com/office/drawing/2014/main" id="{BFD89DC7-A485-420A-AB8D-67723E6F146B}"/>
              </a:ext>
            </a:extLst>
          </p:cNvPr>
          <p:cNvSpPr/>
          <p:nvPr/>
        </p:nvSpPr>
        <p:spPr>
          <a:xfrm>
            <a:off x="3965726" y="1736231"/>
            <a:ext cx="1429730" cy="1694953"/>
          </a:xfrm>
          <a:custGeom>
            <a:avLst/>
            <a:gdLst>
              <a:gd name="connsiteX0" fmla="*/ 0 w 1855215"/>
              <a:gd name="connsiteY0" fmla="*/ 811917 h 1623833"/>
              <a:gd name="connsiteX1" fmla="*/ 485477 w 1855215"/>
              <a:gd name="connsiteY1" fmla="*/ 0 h 1623833"/>
              <a:gd name="connsiteX2" fmla="*/ 1369738 w 1855215"/>
              <a:gd name="connsiteY2" fmla="*/ 0 h 1623833"/>
              <a:gd name="connsiteX3" fmla="*/ 1855215 w 1855215"/>
              <a:gd name="connsiteY3" fmla="*/ 811917 h 1623833"/>
              <a:gd name="connsiteX4" fmla="*/ 1369738 w 1855215"/>
              <a:gd name="connsiteY4" fmla="*/ 1623833 h 1623833"/>
              <a:gd name="connsiteX5" fmla="*/ 485477 w 1855215"/>
              <a:gd name="connsiteY5" fmla="*/ 1623833 h 1623833"/>
              <a:gd name="connsiteX6" fmla="*/ 0 w 1855215"/>
              <a:gd name="connsiteY6" fmla="*/ 811917 h 1623833"/>
              <a:gd name="connsiteX0" fmla="*/ 0 w 1855215"/>
              <a:gd name="connsiteY0" fmla="*/ 811917 h 1623833"/>
              <a:gd name="connsiteX1" fmla="*/ 1369738 w 1855215"/>
              <a:gd name="connsiteY1" fmla="*/ 0 h 1623833"/>
              <a:gd name="connsiteX2" fmla="*/ 1855215 w 1855215"/>
              <a:gd name="connsiteY2" fmla="*/ 811917 h 1623833"/>
              <a:gd name="connsiteX3" fmla="*/ 1369738 w 1855215"/>
              <a:gd name="connsiteY3" fmla="*/ 1623833 h 1623833"/>
              <a:gd name="connsiteX4" fmla="*/ 485477 w 1855215"/>
              <a:gd name="connsiteY4" fmla="*/ 1623833 h 1623833"/>
              <a:gd name="connsiteX5" fmla="*/ 0 w 1855215"/>
              <a:gd name="connsiteY5" fmla="*/ 811917 h 1623833"/>
              <a:gd name="connsiteX0" fmla="*/ 0 w 1369738"/>
              <a:gd name="connsiteY0" fmla="*/ 1623833 h 1623833"/>
              <a:gd name="connsiteX1" fmla="*/ 884261 w 1369738"/>
              <a:gd name="connsiteY1" fmla="*/ 0 h 1623833"/>
              <a:gd name="connsiteX2" fmla="*/ 1369738 w 1369738"/>
              <a:gd name="connsiteY2" fmla="*/ 811917 h 1623833"/>
              <a:gd name="connsiteX3" fmla="*/ 884261 w 1369738"/>
              <a:gd name="connsiteY3" fmla="*/ 1623833 h 1623833"/>
              <a:gd name="connsiteX4" fmla="*/ 0 w 1369738"/>
              <a:gd name="connsiteY4" fmla="*/ 1623833 h 1623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738" h="1623833">
                <a:moveTo>
                  <a:pt x="0" y="1623833"/>
                </a:moveTo>
                <a:lnTo>
                  <a:pt x="884261" y="0"/>
                </a:lnTo>
                <a:lnTo>
                  <a:pt x="1369738" y="811917"/>
                </a:lnTo>
                <a:lnTo>
                  <a:pt x="884261" y="1623833"/>
                </a:lnTo>
                <a:lnTo>
                  <a:pt x="0" y="1623833"/>
                </a:lnTo>
                <a:close/>
              </a:path>
            </a:pathLst>
          </a:custGeom>
          <a:solidFill>
            <a:srgbClr val="C7B1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40" name="Hexagon 139">
            <a:extLst>
              <a:ext uri="{FF2B5EF4-FFF2-40B4-BE49-F238E27FC236}">
                <a16:creationId xmlns:a16="http://schemas.microsoft.com/office/drawing/2014/main" id="{6B994233-8270-424B-9542-3AA5F4ABD6EB}"/>
              </a:ext>
            </a:extLst>
          </p:cNvPr>
          <p:cNvSpPr/>
          <p:nvPr/>
        </p:nvSpPr>
        <p:spPr>
          <a:xfrm>
            <a:off x="3309157" y="3623106"/>
            <a:ext cx="2208870" cy="1871129"/>
          </a:xfrm>
          <a:prstGeom prst="hexagon">
            <a:avLst>
              <a:gd name="adj" fmla="val 29897"/>
              <a:gd name="vf" fmla="val 115470"/>
            </a:avLst>
          </a:prstGeom>
          <a:noFill/>
          <a:ln>
            <a:gradFill flip="none" rotWithShape="1">
              <a:gsLst>
                <a:gs pos="0">
                  <a:schemeClr val="bg1"/>
                </a:gs>
                <a:gs pos="100000">
                  <a:srgbClr val="C7B1D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1CADEE00-7C6C-49A9-B0C1-6CA5B0B58838}"/>
              </a:ext>
            </a:extLst>
          </p:cNvPr>
          <p:cNvSpPr/>
          <p:nvPr/>
        </p:nvSpPr>
        <p:spPr>
          <a:xfrm>
            <a:off x="5070471" y="4597107"/>
            <a:ext cx="2147851" cy="1277167"/>
          </a:xfrm>
          <a:custGeom>
            <a:avLst/>
            <a:gdLst>
              <a:gd name="connsiteX0" fmla="*/ 654746 w 2502066"/>
              <a:gd name="connsiteY0" fmla="*/ 0 h 1478819"/>
              <a:gd name="connsiteX1" fmla="*/ 1847320 w 2502066"/>
              <a:gd name="connsiteY1" fmla="*/ 0 h 1478819"/>
              <a:gd name="connsiteX2" fmla="*/ 2502066 w 2502066"/>
              <a:gd name="connsiteY2" fmla="*/ 1095003 h 1478819"/>
              <a:gd name="connsiteX3" fmla="*/ 2272567 w 2502066"/>
              <a:gd name="connsiteY3" fmla="*/ 1478819 h 1478819"/>
              <a:gd name="connsiteX4" fmla="*/ 229499 w 2502066"/>
              <a:gd name="connsiteY4" fmla="*/ 1478819 h 1478819"/>
              <a:gd name="connsiteX5" fmla="*/ 0 w 2502066"/>
              <a:gd name="connsiteY5" fmla="*/ 1095003 h 1478819"/>
              <a:gd name="connsiteX0" fmla="*/ 654746 w 2502066"/>
              <a:gd name="connsiteY0" fmla="*/ 0 h 1478819"/>
              <a:gd name="connsiteX1" fmla="*/ 1847320 w 2502066"/>
              <a:gd name="connsiteY1" fmla="*/ 0 h 1478819"/>
              <a:gd name="connsiteX2" fmla="*/ 2502066 w 2502066"/>
              <a:gd name="connsiteY2" fmla="*/ 1095003 h 1478819"/>
              <a:gd name="connsiteX3" fmla="*/ 2272567 w 2502066"/>
              <a:gd name="connsiteY3" fmla="*/ 1478819 h 1478819"/>
              <a:gd name="connsiteX4" fmla="*/ 1464554 w 2502066"/>
              <a:gd name="connsiteY4" fmla="*/ 1478819 h 1478819"/>
              <a:gd name="connsiteX5" fmla="*/ 229499 w 2502066"/>
              <a:gd name="connsiteY5" fmla="*/ 1478819 h 1478819"/>
              <a:gd name="connsiteX6" fmla="*/ 0 w 2502066"/>
              <a:gd name="connsiteY6" fmla="*/ 1095003 h 1478819"/>
              <a:gd name="connsiteX7" fmla="*/ 654746 w 2502066"/>
              <a:gd name="connsiteY7" fmla="*/ 0 h 1478819"/>
              <a:gd name="connsiteX0" fmla="*/ 1464554 w 2502066"/>
              <a:gd name="connsiteY0" fmla="*/ 1478819 h 1570259"/>
              <a:gd name="connsiteX1" fmla="*/ 229499 w 2502066"/>
              <a:gd name="connsiteY1" fmla="*/ 1478819 h 1570259"/>
              <a:gd name="connsiteX2" fmla="*/ 0 w 2502066"/>
              <a:gd name="connsiteY2" fmla="*/ 1095003 h 1570259"/>
              <a:gd name="connsiteX3" fmla="*/ 654746 w 2502066"/>
              <a:gd name="connsiteY3" fmla="*/ 0 h 1570259"/>
              <a:gd name="connsiteX4" fmla="*/ 1847320 w 2502066"/>
              <a:gd name="connsiteY4" fmla="*/ 0 h 1570259"/>
              <a:gd name="connsiteX5" fmla="*/ 2502066 w 2502066"/>
              <a:gd name="connsiteY5" fmla="*/ 1095003 h 1570259"/>
              <a:gd name="connsiteX6" fmla="*/ 2272567 w 2502066"/>
              <a:gd name="connsiteY6" fmla="*/ 1478819 h 1570259"/>
              <a:gd name="connsiteX7" fmla="*/ 1555994 w 2502066"/>
              <a:gd name="connsiteY7" fmla="*/ 1570259 h 1570259"/>
              <a:gd name="connsiteX0" fmla="*/ 1464554 w 2502066"/>
              <a:gd name="connsiteY0" fmla="*/ 1478819 h 1478819"/>
              <a:gd name="connsiteX1" fmla="*/ 229499 w 2502066"/>
              <a:gd name="connsiteY1" fmla="*/ 1478819 h 1478819"/>
              <a:gd name="connsiteX2" fmla="*/ 0 w 2502066"/>
              <a:gd name="connsiteY2" fmla="*/ 1095003 h 1478819"/>
              <a:gd name="connsiteX3" fmla="*/ 654746 w 2502066"/>
              <a:gd name="connsiteY3" fmla="*/ 0 h 1478819"/>
              <a:gd name="connsiteX4" fmla="*/ 1847320 w 2502066"/>
              <a:gd name="connsiteY4" fmla="*/ 0 h 1478819"/>
              <a:gd name="connsiteX5" fmla="*/ 2502066 w 2502066"/>
              <a:gd name="connsiteY5" fmla="*/ 1095003 h 1478819"/>
              <a:gd name="connsiteX6" fmla="*/ 2272567 w 2502066"/>
              <a:gd name="connsiteY6" fmla="*/ 1478819 h 1478819"/>
              <a:gd name="connsiteX0" fmla="*/ 229499 w 2502066"/>
              <a:gd name="connsiteY0" fmla="*/ 1478819 h 1478819"/>
              <a:gd name="connsiteX1" fmla="*/ 0 w 2502066"/>
              <a:gd name="connsiteY1" fmla="*/ 1095003 h 1478819"/>
              <a:gd name="connsiteX2" fmla="*/ 654746 w 2502066"/>
              <a:gd name="connsiteY2" fmla="*/ 0 h 1478819"/>
              <a:gd name="connsiteX3" fmla="*/ 1847320 w 2502066"/>
              <a:gd name="connsiteY3" fmla="*/ 0 h 1478819"/>
              <a:gd name="connsiteX4" fmla="*/ 2502066 w 2502066"/>
              <a:gd name="connsiteY4" fmla="*/ 1095003 h 1478819"/>
              <a:gd name="connsiteX5" fmla="*/ 2272567 w 2502066"/>
              <a:gd name="connsiteY5" fmla="*/ 1478819 h 14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2066" h="1478819">
                <a:moveTo>
                  <a:pt x="229499" y="1478819"/>
                </a:moveTo>
                <a:lnTo>
                  <a:pt x="0" y="1095003"/>
                </a:lnTo>
                <a:lnTo>
                  <a:pt x="654746" y="0"/>
                </a:lnTo>
                <a:lnTo>
                  <a:pt x="1847320" y="0"/>
                </a:lnTo>
                <a:lnTo>
                  <a:pt x="2502066" y="1095003"/>
                </a:lnTo>
                <a:lnTo>
                  <a:pt x="2272567" y="1478819"/>
                </a:lnTo>
              </a:path>
            </a:pathLst>
          </a:custGeom>
          <a:noFill/>
          <a:ln>
            <a:gradFill flip="none" rotWithShape="1">
              <a:gsLst>
                <a:gs pos="0">
                  <a:schemeClr val="bg1"/>
                </a:gs>
                <a:gs pos="100000">
                  <a:srgbClr val="C7B1D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45" name="Hexagon 144">
            <a:extLst>
              <a:ext uri="{FF2B5EF4-FFF2-40B4-BE49-F238E27FC236}">
                <a16:creationId xmlns:a16="http://schemas.microsoft.com/office/drawing/2014/main" id="{F08A91FF-7861-4225-8699-4B8D98D5EC23}"/>
              </a:ext>
            </a:extLst>
          </p:cNvPr>
          <p:cNvSpPr/>
          <p:nvPr/>
        </p:nvSpPr>
        <p:spPr>
          <a:xfrm>
            <a:off x="6715859" y="3624219"/>
            <a:ext cx="2163878" cy="1904908"/>
          </a:xfrm>
          <a:prstGeom prst="hexagon">
            <a:avLst>
              <a:gd name="adj" fmla="val 29400"/>
              <a:gd name="vf" fmla="val 115470"/>
            </a:avLst>
          </a:prstGeom>
          <a:noFill/>
          <a:ln>
            <a:gradFill flip="none" rotWithShape="1">
              <a:gsLst>
                <a:gs pos="0">
                  <a:schemeClr val="bg1"/>
                </a:gs>
                <a:gs pos="100000">
                  <a:srgbClr val="C7B1D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AC1D35F5-E22E-4A6E-B99E-2C1232CFFD6F}"/>
              </a:ext>
            </a:extLst>
          </p:cNvPr>
          <p:cNvSpPr/>
          <p:nvPr/>
        </p:nvSpPr>
        <p:spPr>
          <a:xfrm>
            <a:off x="10078897" y="1627518"/>
            <a:ext cx="849236" cy="1930168"/>
          </a:xfrm>
          <a:custGeom>
            <a:avLst/>
            <a:gdLst>
              <a:gd name="connsiteX0" fmla="*/ 576052 w 842775"/>
              <a:gd name="connsiteY0" fmla="*/ 0 h 1926790"/>
              <a:gd name="connsiteX1" fmla="*/ 842775 w 842775"/>
              <a:gd name="connsiteY1" fmla="*/ 0 h 1926790"/>
              <a:gd name="connsiteX2" fmla="*/ 842775 w 842775"/>
              <a:gd name="connsiteY2" fmla="*/ 1926790 h 1926790"/>
              <a:gd name="connsiteX3" fmla="*/ 576052 w 842775"/>
              <a:gd name="connsiteY3" fmla="*/ 1926790 h 1926790"/>
              <a:gd name="connsiteX4" fmla="*/ 0 w 842775"/>
              <a:gd name="connsiteY4" fmla="*/ 963395 h 1926790"/>
              <a:gd name="connsiteX0" fmla="*/ 576052 w 842775"/>
              <a:gd name="connsiteY0" fmla="*/ 0 h 1926790"/>
              <a:gd name="connsiteX1" fmla="*/ 842775 w 842775"/>
              <a:gd name="connsiteY1" fmla="*/ 0 h 1926790"/>
              <a:gd name="connsiteX2" fmla="*/ 842774 w 842775"/>
              <a:gd name="connsiteY2" fmla="*/ 1026083 h 1926790"/>
              <a:gd name="connsiteX3" fmla="*/ 842775 w 842775"/>
              <a:gd name="connsiteY3" fmla="*/ 1926790 h 1926790"/>
              <a:gd name="connsiteX4" fmla="*/ 576052 w 842775"/>
              <a:gd name="connsiteY4" fmla="*/ 1926790 h 1926790"/>
              <a:gd name="connsiteX5" fmla="*/ 0 w 842775"/>
              <a:gd name="connsiteY5" fmla="*/ 963395 h 1926790"/>
              <a:gd name="connsiteX6" fmla="*/ 576052 w 842775"/>
              <a:gd name="connsiteY6" fmla="*/ 0 h 1926790"/>
              <a:gd name="connsiteX0" fmla="*/ 842774 w 934214"/>
              <a:gd name="connsiteY0" fmla="*/ 1026083 h 1926790"/>
              <a:gd name="connsiteX1" fmla="*/ 842775 w 934214"/>
              <a:gd name="connsiteY1" fmla="*/ 1926790 h 1926790"/>
              <a:gd name="connsiteX2" fmla="*/ 576052 w 934214"/>
              <a:gd name="connsiteY2" fmla="*/ 1926790 h 1926790"/>
              <a:gd name="connsiteX3" fmla="*/ 0 w 934214"/>
              <a:gd name="connsiteY3" fmla="*/ 963395 h 1926790"/>
              <a:gd name="connsiteX4" fmla="*/ 576052 w 934214"/>
              <a:gd name="connsiteY4" fmla="*/ 0 h 1926790"/>
              <a:gd name="connsiteX5" fmla="*/ 842775 w 934214"/>
              <a:gd name="connsiteY5" fmla="*/ 0 h 1926790"/>
              <a:gd name="connsiteX6" fmla="*/ 934214 w 934214"/>
              <a:gd name="connsiteY6" fmla="*/ 1117523 h 1926790"/>
              <a:gd name="connsiteX0" fmla="*/ 842774 w 842775"/>
              <a:gd name="connsiteY0" fmla="*/ 1026083 h 1926790"/>
              <a:gd name="connsiteX1" fmla="*/ 842775 w 842775"/>
              <a:gd name="connsiteY1" fmla="*/ 1926790 h 1926790"/>
              <a:gd name="connsiteX2" fmla="*/ 576052 w 842775"/>
              <a:gd name="connsiteY2" fmla="*/ 1926790 h 1926790"/>
              <a:gd name="connsiteX3" fmla="*/ 0 w 842775"/>
              <a:gd name="connsiteY3" fmla="*/ 963395 h 1926790"/>
              <a:gd name="connsiteX4" fmla="*/ 576052 w 842775"/>
              <a:gd name="connsiteY4" fmla="*/ 0 h 1926790"/>
              <a:gd name="connsiteX5" fmla="*/ 842775 w 842775"/>
              <a:gd name="connsiteY5" fmla="*/ 0 h 1926790"/>
              <a:gd name="connsiteX0" fmla="*/ 842775 w 842775"/>
              <a:gd name="connsiteY0" fmla="*/ 1926790 h 1926790"/>
              <a:gd name="connsiteX1" fmla="*/ 576052 w 842775"/>
              <a:gd name="connsiteY1" fmla="*/ 1926790 h 1926790"/>
              <a:gd name="connsiteX2" fmla="*/ 0 w 842775"/>
              <a:gd name="connsiteY2" fmla="*/ 963395 h 1926790"/>
              <a:gd name="connsiteX3" fmla="*/ 576052 w 842775"/>
              <a:gd name="connsiteY3" fmla="*/ 0 h 1926790"/>
              <a:gd name="connsiteX4" fmla="*/ 842775 w 842775"/>
              <a:gd name="connsiteY4" fmla="*/ 0 h 1926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75" h="1926790">
                <a:moveTo>
                  <a:pt x="842775" y="1926790"/>
                </a:moveTo>
                <a:lnTo>
                  <a:pt x="576052" y="1926790"/>
                </a:lnTo>
                <a:lnTo>
                  <a:pt x="0" y="963395"/>
                </a:lnTo>
                <a:lnTo>
                  <a:pt x="576052" y="0"/>
                </a:lnTo>
                <a:lnTo>
                  <a:pt x="842775"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0" name="Hexagon 116">
            <a:extLst>
              <a:ext uri="{FF2B5EF4-FFF2-40B4-BE49-F238E27FC236}">
                <a16:creationId xmlns:a16="http://schemas.microsoft.com/office/drawing/2014/main" id="{9D57D89D-8B03-43BA-9AF5-3AD5E0F98D0F}"/>
              </a:ext>
            </a:extLst>
          </p:cNvPr>
          <p:cNvSpPr/>
          <p:nvPr/>
        </p:nvSpPr>
        <p:spPr>
          <a:xfrm>
            <a:off x="8414899" y="2659786"/>
            <a:ext cx="2145043" cy="1879970"/>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51" h="1879970">
                <a:moveTo>
                  <a:pt x="1585796" y="0"/>
                </a:moveTo>
                <a:lnTo>
                  <a:pt x="2147851" y="939985"/>
                </a:lnTo>
                <a:lnTo>
                  <a:pt x="1585796" y="1879970"/>
                </a:lnTo>
                <a:lnTo>
                  <a:pt x="562055" y="1879970"/>
                </a:lnTo>
                <a:lnTo>
                  <a:pt x="0" y="939985"/>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B1ACE1FD-53EB-4756-9485-1466F553D5FE}"/>
              </a:ext>
            </a:extLst>
          </p:cNvPr>
          <p:cNvSpPr/>
          <p:nvPr/>
        </p:nvSpPr>
        <p:spPr>
          <a:xfrm>
            <a:off x="10080560" y="3634378"/>
            <a:ext cx="839006" cy="1898806"/>
          </a:xfrm>
          <a:custGeom>
            <a:avLst/>
            <a:gdLst>
              <a:gd name="connsiteX0" fmla="*/ 576052 w 842775"/>
              <a:gd name="connsiteY0" fmla="*/ 0 h 1926790"/>
              <a:gd name="connsiteX1" fmla="*/ 842775 w 842775"/>
              <a:gd name="connsiteY1" fmla="*/ 0 h 1926790"/>
              <a:gd name="connsiteX2" fmla="*/ 842775 w 842775"/>
              <a:gd name="connsiteY2" fmla="*/ 1926790 h 1926790"/>
              <a:gd name="connsiteX3" fmla="*/ 576052 w 842775"/>
              <a:gd name="connsiteY3" fmla="*/ 1926790 h 1926790"/>
              <a:gd name="connsiteX4" fmla="*/ 0 w 842775"/>
              <a:gd name="connsiteY4" fmla="*/ 963395 h 1926790"/>
              <a:gd name="connsiteX0" fmla="*/ 576052 w 842775"/>
              <a:gd name="connsiteY0" fmla="*/ 0 h 1926790"/>
              <a:gd name="connsiteX1" fmla="*/ 842775 w 842775"/>
              <a:gd name="connsiteY1" fmla="*/ 0 h 1926790"/>
              <a:gd name="connsiteX2" fmla="*/ 842774 w 842775"/>
              <a:gd name="connsiteY2" fmla="*/ 1026083 h 1926790"/>
              <a:gd name="connsiteX3" fmla="*/ 842775 w 842775"/>
              <a:gd name="connsiteY3" fmla="*/ 1926790 h 1926790"/>
              <a:gd name="connsiteX4" fmla="*/ 576052 w 842775"/>
              <a:gd name="connsiteY4" fmla="*/ 1926790 h 1926790"/>
              <a:gd name="connsiteX5" fmla="*/ 0 w 842775"/>
              <a:gd name="connsiteY5" fmla="*/ 963395 h 1926790"/>
              <a:gd name="connsiteX6" fmla="*/ 576052 w 842775"/>
              <a:gd name="connsiteY6" fmla="*/ 0 h 1926790"/>
              <a:gd name="connsiteX0" fmla="*/ 842774 w 934214"/>
              <a:gd name="connsiteY0" fmla="*/ 1026083 h 1926790"/>
              <a:gd name="connsiteX1" fmla="*/ 842775 w 934214"/>
              <a:gd name="connsiteY1" fmla="*/ 1926790 h 1926790"/>
              <a:gd name="connsiteX2" fmla="*/ 576052 w 934214"/>
              <a:gd name="connsiteY2" fmla="*/ 1926790 h 1926790"/>
              <a:gd name="connsiteX3" fmla="*/ 0 w 934214"/>
              <a:gd name="connsiteY3" fmla="*/ 963395 h 1926790"/>
              <a:gd name="connsiteX4" fmla="*/ 576052 w 934214"/>
              <a:gd name="connsiteY4" fmla="*/ 0 h 1926790"/>
              <a:gd name="connsiteX5" fmla="*/ 842775 w 934214"/>
              <a:gd name="connsiteY5" fmla="*/ 0 h 1926790"/>
              <a:gd name="connsiteX6" fmla="*/ 934214 w 934214"/>
              <a:gd name="connsiteY6" fmla="*/ 1117523 h 1926790"/>
              <a:gd name="connsiteX0" fmla="*/ 842774 w 842775"/>
              <a:gd name="connsiteY0" fmla="*/ 1026083 h 1926790"/>
              <a:gd name="connsiteX1" fmla="*/ 842775 w 842775"/>
              <a:gd name="connsiteY1" fmla="*/ 1926790 h 1926790"/>
              <a:gd name="connsiteX2" fmla="*/ 576052 w 842775"/>
              <a:gd name="connsiteY2" fmla="*/ 1926790 h 1926790"/>
              <a:gd name="connsiteX3" fmla="*/ 0 w 842775"/>
              <a:gd name="connsiteY3" fmla="*/ 963395 h 1926790"/>
              <a:gd name="connsiteX4" fmla="*/ 576052 w 842775"/>
              <a:gd name="connsiteY4" fmla="*/ 0 h 1926790"/>
              <a:gd name="connsiteX5" fmla="*/ 842775 w 842775"/>
              <a:gd name="connsiteY5" fmla="*/ 0 h 1926790"/>
              <a:gd name="connsiteX0" fmla="*/ 842775 w 842775"/>
              <a:gd name="connsiteY0" fmla="*/ 1926790 h 1926790"/>
              <a:gd name="connsiteX1" fmla="*/ 576052 w 842775"/>
              <a:gd name="connsiteY1" fmla="*/ 1926790 h 1926790"/>
              <a:gd name="connsiteX2" fmla="*/ 0 w 842775"/>
              <a:gd name="connsiteY2" fmla="*/ 963395 h 1926790"/>
              <a:gd name="connsiteX3" fmla="*/ 576052 w 842775"/>
              <a:gd name="connsiteY3" fmla="*/ 0 h 1926790"/>
              <a:gd name="connsiteX4" fmla="*/ 842775 w 842775"/>
              <a:gd name="connsiteY4" fmla="*/ 0 h 1926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75" h="1926790">
                <a:moveTo>
                  <a:pt x="842775" y="1926790"/>
                </a:moveTo>
                <a:lnTo>
                  <a:pt x="576052" y="1926790"/>
                </a:lnTo>
                <a:lnTo>
                  <a:pt x="0" y="963395"/>
                </a:lnTo>
                <a:lnTo>
                  <a:pt x="576052" y="0"/>
                </a:lnTo>
                <a:lnTo>
                  <a:pt x="842775"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A0996E93-A208-4BB5-B307-B254C7AD3C64}"/>
              </a:ext>
            </a:extLst>
          </p:cNvPr>
          <p:cNvSpPr/>
          <p:nvPr/>
        </p:nvSpPr>
        <p:spPr>
          <a:xfrm flipH="1">
            <a:off x="1252822" y="1596540"/>
            <a:ext cx="833433" cy="1886462"/>
          </a:xfrm>
          <a:custGeom>
            <a:avLst/>
            <a:gdLst>
              <a:gd name="connsiteX0" fmla="*/ 576052 w 842775"/>
              <a:gd name="connsiteY0" fmla="*/ 0 h 1926790"/>
              <a:gd name="connsiteX1" fmla="*/ 842775 w 842775"/>
              <a:gd name="connsiteY1" fmla="*/ 0 h 1926790"/>
              <a:gd name="connsiteX2" fmla="*/ 842775 w 842775"/>
              <a:gd name="connsiteY2" fmla="*/ 1926790 h 1926790"/>
              <a:gd name="connsiteX3" fmla="*/ 576052 w 842775"/>
              <a:gd name="connsiteY3" fmla="*/ 1926790 h 1926790"/>
              <a:gd name="connsiteX4" fmla="*/ 0 w 842775"/>
              <a:gd name="connsiteY4" fmla="*/ 963395 h 1926790"/>
              <a:gd name="connsiteX0" fmla="*/ 576052 w 842775"/>
              <a:gd name="connsiteY0" fmla="*/ 0 h 1926790"/>
              <a:gd name="connsiteX1" fmla="*/ 842775 w 842775"/>
              <a:gd name="connsiteY1" fmla="*/ 0 h 1926790"/>
              <a:gd name="connsiteX2" fmla="*/ 842774 w 842775"/>
              <a:gd name="connsiteY2" fmla="*/ 1026083 h 1926790"/>
              <a:gd name="connsiteX3" fmla="*/ 842775 w 842775"/>
              <a:gd name="connsiteY3" fmla="*/ 1926790 h 1926790"/>
              <a:gd name="connsiteX4" fmla="*/ 576052 w 842775"/>
              <a:gd name="connsiteY4" fmla="*/ 1926790 h 1926790"/>
              <a:gd name="connsiteX5" fmla="*/ 0 w 842775"/>
              <a:gd name="connsiteY5" fmla="*/ 963395 h 1926790"/>
              <a:gd name="connsiteX6" fmla="*/ 576052 w 842775"/>
              <a:gd name="connsiteY6" fmla="*/ 0 h 1926790"/>
              <a:gd name="connsiteX0" fmla="*/ 842774 w 934214"/>
              <a:gd name="connsiteY0" fmla="*/ 1026083 h 1926790"/>
              <a:gd name="connsiteX1" fmla="*/ 842775 w 934214"/>
              <a:gd name="connsiteY1" fmla="*/ 1926790 h 1926790"/>
              <a:gd name="connsiteX2" fmla="*/ 576052 w 934214"/>
              <a:gd name="connsiteY2" fmla="*/ 1926790 h 1926790"/>
              <a:gd name="connsiteX3" fmla="*/ 0 w 934214"/>
              <a:gd name="connsiteY3" fmla="*/ 963395 h 1926790"/>
              <a:gd name="connsiteX4" fmla="*/ 576052 w 934214"/>
              <a:gd name="connsiteY4" fmla="*/ 0 h 1926790"/>
              <a:gd name="connsiteX5" fmla="*/ 842775 w 934214"/>
              <a:gd name="connsiteY5" fmla="*/ 0 h 1926790"/>
              <a:gd name="connsiteX6" fmla="*/ 934214 w 934214"/>
              <a:gd name="connsiteY6" fmla="*/ 1117523 h 1926790"/>
              <a:gd name="connsiteX0" fmla="*/ 842774 w 842775"/>
              <a:gd name="connsiteY0" fmla="*/ 1026083 h 1926790"/>
              <a:gd name="connsiteX1" fmla="*/ 842775 w 842775"/>
              <a:gd name="connsiteY1" fmla="*/ 1926790 h 1926790"/>
              <a:gd name="connsiteX2" fmla="*/ 576052 w 842775"/>
              <a:gd name="connsiteY2" fmla="*/ 1926790 h 1926790"/>
              <a:gd name="connsiteX3" fmla="*/ 0 w 842775"/>
              <a:gd name="connsiteY3" fmla="*/ 963395 h 1926790"/>
              <a:gd name="connsiteX4" fmla="*/ 576052 w 842775"/>
              <a:gd name="connsiteY4" fmla="*/ 0 h 1926790"/>
              <a:gd name="connsiteX5" fmla="*/ 842775 w 842775"/>
              <a:gd name="connsiteY5" fmla="*/ 0 h 1926790"/>
              <a:gd name="connsiteX0" fmla="*/ 842775 w 842775"/>
              <a:gd name="connsiteY0" fmla="*/ 1926790 h 1926790"/>
              <a:gd name="connsiteX1" fmla="*/ 576052 w 842775"/>
              <a:gd name="connsiteY1" fmla="*/ 1926790 h 1926790"/>
              <a:gd name="connsiteX2" fmla="*/ 0 w 842775"/>
              <a:gd name="connsiteY2" fmla="*/ 963395 h 1926790"/>
              <a:gd name="connsiteX3" fmla="*/ 576052 w 842775"/>
              <a:gd name="connsiteY3" fmla="*/ 0 h 1926790"/>
              <a:gd name="connsiteX4" fmla="*/ 842775 w 842775"/>
              <a:gd name="connsiteY4" fmla="*/ 0 h 1926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75" h="1926790">
                <a:moveTo>
                  <a:pt x="842775" y="1926790"/>
                </a:moveTo>
                <a:lnTo>
                  <a:pt x="576052" y="1926790"/>
                </a:lnTo>
                <a:lnTo>
                  <a:pt x="0" y="963395"/>
                </a:lnTo>
                <a:lnTo>
                  <a:pt x="576052" y="0"/>
                </a:lnTo>
                <a:lnTo>
                  <a:pt x="842775"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3" name="Hexagon 116">
            <a:extLst>
              <a:ext uri="{FF2B5EF4-FFF2-40B4-BE49-F238E27FC236}">
                <a16:creationId xmlns:a16="http://schemas.microsoft.com/office/drawing/2014/main" id="{A45798BF-0E8C-4DFE-AE75-2FFB3F61B65F}"/>
              </a:ext>
            </a:extLst>
          </p:cNvPr>
          <p:cNvSpPr/>
          <p:nvPr/>
        </p:nvSpPr>
        <p:spPr>
          <a:xfrm flipH="1">
            <a:off x="1610706" y="2632200"/>
            <a:ext cx="2158241" cy="1882809"/>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51" h="1879970">
                <a:moveTo>
                  <a:pt x="1585796" y="0"/>
                </a:moveTo>
                <a:lnTo>
                  <a:pt x="2147851" y="939985"/>
                </a:lnTo>
                <a:lnTo>
                  <a:pt x="1585796" y="1879970"/>
                </a:lnTo>
                <a:lnTo>
                  <a:pt x="562055" y="1879970"/>
                </a:lnTo>
                <a:lnTo>
                  <a:pt x="0" y="939985"/>
                </a:lnTo>
              </a:path>
            </a:pathLst>
          </a:custGeom>
          <a:noFill/>
          <a:ln>
            <a:solidFill>
              <a:srgbClr val="D1C0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74BCE41D-03AA-4F11-A6AA-10FD7B372752}"/>
              </a:ext>
            </a:extLst>
          </p:cNvPr>
          <p:cNvSpPr/>
          <p:nvPr/>
        </p:nvSpPr>
        <p:spPr>
          <a:xfrm flipH="1">
            <a:off x="1255605" y="3628186"/>
            <a:ext cx="833432" cy="1871129"/>
          </a:xfrm>
          <a:custGeom>
            <a:avLst/>
            <a:gdLst>
              <a:gd name="connsiteX0" fmla="*/ 576052 w 842775"/>
              <a:gd name="connsiteY0" fmla="*/ 0 h 1926790"/>
              <a:gd name="connsiteX1" fmla="*/ 842775 w 842775"/>
              <a:gd name="connsiteY1" fmla="*/ 0 h 1926790"/>
              <a:gd name="connsiteX2" fmla="*/ 842775 w 842775"/>
              <a:gd name="connsiteY2" fmla="*/ 1926790 h 1926790"/>
              <a:gd name="connsiteX3" fmla="*/ 576052 w 842775"/>
              <a:gd name="connsiteY3" fmla="*/ 1926790 h 1926790"/>
              <a:gd name="connsiteX4" fmla="*/ 0 w 842775"/>
              <a:gd name="connsiteY4" fmla="*/ 963395 h 1926790"/>
              <a:gd name="connsiteX0" fmla="*/ 576052 w 842775"/>
              <a:gd name="connsiteY0" fmla="*/ 0 h 1926790"/>
              <a:gd name="connsiteX1" fmla="*/ 842775 w 842775"/>
              <a:gd name="connsiteY1" fmla="*/ 0 h 1926790"/>
              <a:gd name="connsiteX2" fmla="*/ 842774 w 842775"/>
              <a:gd name="connsiteY2" fmla="*/ 1026083 h 1926790"/>
              <a:gd name="connsiteX3" fmla="*/ 842775 w 842775"/>
              <a:gd name="connsiteY3" fmla="*/ 1926790 h 1926790"/>
              <a:gd name="connsiteX4" fmla="*/ 576052 w 842775"/>
              <a:gd name="connsiteY4" fmla="*/ 1926790 h 1926790"/>
              <a:gd name="connsiteX5" fmla="*/ 0 w 842775"/>
              <a:gd name="connsiteY5" fmla="*/ 963395 h 1926790"/>
              <a:gd name="connsiteX6" fmla="*/ 576052 w 842775"/>
              <a:gd name="connsiteY6" fmla="*/ 0 h 1926790"/>
              <a:gd name="connsiteX0" fmla="*/ 842774 w 934214"/>
              <a:gd name="connsiteY0" fmla="*/ 1026083 h 1926790"/>
              <a:gd name="connsiteX1" fmla="*/ 842775 w 934214"/>
              <a:gd name="connsiteY1" fmla="*/ 1926790 h 1926790"/>
              <a:gd name="connsiteX2" fmla="*/ 576052 w 934214"/>
              <a:gd name="connsiteY2" fmla="*/ 1926790 h 1926790"/>
              <a:gd name="connsiteX3" fmla="*/ 0 w 934214"/>
              <a:gd name="connsiteY3" fmla="*/ 963395 h 1926790"/>
              <a:gd name="connsiteX4" fmla="*/ 576052 w 934214"/>
              <a:gd name="connsiteY4" fmla="*/ 0 h 1926790"/>
              <a:gd name="connsiteX5" fmla="*/ 842775 w 934214"/>
              <a:gd name="connsiteY5" fmla="*/ 0 h 1926790"/>
              <a:gd name="connsiteX6" fmla="*/ 934214 w 934214"/>
              <a:gd name="connsiteY6" fmla="*/ 1117523 h 1926790"/>
              <a:gd name="connsiteX0" fmla="*/ 842774 w 842775"/>
              <a:gd name="connsiteY0" fmla="*/ 1026083 h 1926790"/>
              <a:gd name="connsiteX1" fmla="*/ 842775 w 842775"/>
              <a:gd name="connsiteY1" fmla="*/ 1926790 h 1926790"/>
              <a:gd name="connsiteX2" fmla="*/ 576052 w 842775"/>
              <a:gd name="connsiteY2" fmla="*/ 1926790 h 1926790"/>
              <a:gd name="connsiteX3" fmla="*/ 0 w 842775"/>
              <a:gd name="connsiteY3" fmla="*/ 963395 h 1926790"/>
              <a:gd name="connsiteX4" fmla="*/ 576052 w 842775"/>
              <a:gd name="connsiteY4" fmla="*/ 0 h 1926790"/>
              <a:gd name="connsiteX5" fmla="*/ 842775 w 842775"/>
              <a:gd name="connsiteY5" fmla="*/ 0 h 1926790"/>
              <a:gd name="connsiteX0" fmla="*/ 842775 w 842775"/>
              <a:gd name="connsiteY0" fmla="*/ 1926790 h 1926790"/>
              <a:gd name="connsiteX1" fmla="*/ 576052 w 842775"/>
              <a:gd name="connsiteY1" fmla="*/ 1926790 h 1926790"/>
              <a:gd name="connsiteX2" fmla="*/ 0 w 842775"/>
              <a:gd name="connsiteY2" fmla="*/ 963395 h 1926790"/>
              <a:gd name="connsiteX3" fmla="*/ 576052 w 842775"/>
              <a:gd name="connsiteY3" fmla="*/ 0 h 1926790"/>
              <a:gd name="connsiteX4" fmla="*/ 842775 w 842775"/>
              <a:gd name="connsiteY4" fmla="*/ 0 h 1926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75" h="1926790">
                <a:moveTo>
                  <a:pt x="842775" y="1926790"/>
                </a:moveTo>
                <a:lnTo>
                  <a:pt x="576052" y="1926790"/>
                </a:lnTo>
                <a:lnTo>
                  <a:pt x="0" y="963395"/>
                </a:lnTo>
                <a:lnTo>
                  <a:pt x="576052" y="0"/>
                </a:lnTo>
                <a:lnTo>
                  <a:pt x="842775"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5" name="Hexagon 116">
            <a:extLst>
              <a:ext uri="{FF2B5EF4-FFF2-40B4-BE49-F238E27FC236}">
                <a16:creationId xmlns:a16="http://schemas.microsoft.com/office/drawing/2014/main" id="{9117A7A8-419F-4437-BDEF-66FC1ED804B4}"/>
              </a:ext>
            </a:extLst>
          </p:cNvPr>
          <p:cNvSpPr/>
          <p:nvPr/>
        </p:nvSpPr>
        <p:spPr>
          <a:xfrm flipH="1" flipV="1">
            <a:off x="1610668" y="4609878"/>
            <a:ext cx="2182311" cy="1882809"/>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51" h="1879970">
                <a:moveTo>
                  <a:pt x="1585796" y="0"/>
                </a:moveTo>
                <a:lnTo>
                  <a:pt x="2147851" y="939985"/>
                </a:lnTo>
                <a:lnTo>
                  <a:pt x="1585796" y="1879970"/>
                </a:lnTo>
                <a:lnTo>
                  <a:pt x="562055" y="1879970"/>
                </a:lnTo>
                <a:lnTo>
                  <a:pt x="0" y="939985"/>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6" name="Hexagon 116">
            <a:extLst>
              <a:ext uri="{FF2B5EF4-FFF2-40B4-BE49-F238E27FC236}">
                <a16:creationId xmlns:a16="http://schemas.microsoft.com/office/drawing/2014/main" id="{A6B1F7A2-01E8-4F1B-80AF-3B0F160BDB6C}"/>
              </a:ext>
            </a:extLst>
          </p:cNvPr>
          <p:cNvSpPr/>
          <p:nvPr/>
        </p:nvSpPr>
        <p:spPr>
          <a:xfrm flipV="1">
            <a:off x="8399338" y="4631598"/>
            <a:ext cx="2168665" cy="1898806"/>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51" h="1879970">
                <a:moveTo>
                  <a:pt x="1585796" y="0"/>
                </a:moveTo>
                <a:lnTo>
                  <a:pt x="2147851" y="939985"/>
                </a:lnTo>
                <a:lnTo>
                  <a:pt x="1585796" y="1879970"/>
                </a:lnTo>
                <a:lnTo>
                  <a:pt x="562055" y="1879970"/>
                </a:lnTo>
                <a:lnTo>
                  <a:pt x="0" y="939985"/>
                </a:lnTo>
              </a:path>
            </a:pathLst>
          </a:custGeom>
          <a:noFill/>
          <a:ln>
            <a:solidFill>
              <a:srgbClr val="C7B1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7" name="Hexagon 116">
            <a:extLst>
              <a:ext uri="{FF2B5EF4-FFF2-40B4-BE49-F238E27FC236}">
                <a16:creationId xmlns:a16="http://schemas.microsoft.com/office/drawing/2014/main" id="{154A2AF0-FEA8-4E3D-8919-2A961DC736D1}"/>
              </a:ext>
            </a:extLst>
          </p:cNvPr>
          <p:cNvSpPr/>
          <p:nvPr/>
        </p:nvSpPr>
        <p:spPr>
          <a:xfrm>
            <a:off x="5007956" y="1585786"/>
            <a:ext cx="2158241" cy="939985"/>
          </a:xfrm>
          <a:custGeom>
            <a:avLst/>
            <a:gdLst>
              <a:gd name="connsiteX0" fmla="*/ 0 w 2147851"/>
              <a:gd name="connsiteY0" fmla="*/ 939985 h 1879970"/>
              <a:gd name="connsiteX1" fmla="*/ 562055 w 2147851"/>
              <a:gd name="connsiteY1" fmla="*/ 0 h 1879970"/>
              <a:gd name="connsiteX2" fmla="*/ 1585796 w 2147851"/>
              <a:gd name="connsiteY2" fmla="*/ 0 h 1879970"/>
              <a:gd name="connsiteX3" fmla="*/ 2147851 w 2147851"/>
              <a:gd name="connsiteY3" fmla="*/ 939985 h 1879970"/>
              <a:gd name="connsiteX4" fmla="*/ 1585796 w 2147851"/>
              <a:gd name="connsiteY4" fmla="*/ 1879970 h 1879970"/>
              <a:gd name="connsiteX5" fmla="*/ 562055 w 2147851"/>
              <a:gd name="connsiteY5" fmla="*/ 1879970 h 1879970"/>
              <a:gd name="connsiteX6" fmla="*/ 0 w 2147851"/>
              <a:gd name="connsiteY6" fmla="*/ 939985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6" fmla="*/ 653495 w 2147851"/>
              <a:gd name="connsiteY6" fmla="*/ 91440 h 1879970"/>
              <a:gd name="connsiteX0" fmla="*/ 562055 w 2147851"/>
              <a:gd name="connsiteY0" fmla="*/ 0 h 1879970"/>
              <a:gd name="connsiteX1" fmla="*/ 1585796 w 2147851"/>
              <a:gd name="connsiteY1" fmla="*/ 0 h 1879970"/>
              <a:gd name="connsiteX2" fmla="*/ 2147851 w 2147851"/>
              <a:gd name="connsiteY2" fmla="*/ 939985 h 1879970"/>
              <a:gd name="connsiteX3" fmla="*/ 1585796 w 2147851"/>
              <a:gd name="connsiteY3" fmla="*/ 1879970 h 1879970"/>
              <a:gd name="connsiteX4" fmla="*/ 562055 w 2147851"/>
              <a:gd name="connsiteY4" fmla="*/ 1879970 h 1879970"/>
              <a:gd name="connsiteX5" fmla="*/ 0 w 2147851"/>
              <a:gd name="connsiteY5" fmla="*/ 939985 h 1879970"/>
              <a:gd name="connsiteX0" fmla="*/ 1585796 w 2147851"/>
              <a:gd name="connsiteY0" fmla="*/ 0 h 1879970"/>
              <a:gd name="connsiteX1" fmla="*/ 2147851 w 2147851"/>
              <a:gd name="connsiteY1" fmla="*/ 939985 h 1879970"/>
              <a:gd name="connsiteX2" fmla="*/ 1585796 w 2147851"/>
              <a:gd name="connsiteY2" fmla="*/ 1879970 h 1879970"/>
              <a:gd name="connsiteX3" fmla="*/ 562055 w 2147851"/>
              <a:gd name="connsiteY3" fmla="*/ 1879970 h 1879970"/>
              <a:gd name="connsiteX4" fmla="*/ 0 w 2147851"/>
              <a:gd name="connsiteY4" fmla="*/ 939985 h 1879970"/>
              <a:gd name="connsiteX0" fmla="*/ 2147851 w 2147851"/>
              <a:gd name="connsiteY0" fmla="*/ 0 h 939985"/>
              <a:gd name="connsiteX1" fmla="*/ 1585796 w 2147851"/>
              <a:gd name="connsiteY1" fmla="*/ 939985 h 939985"/>
              <a:gd name="connsiteX2" fmla="*/ 562055 w 2147851"/>
              <a:gd name="connsiteY2" fmla="*/ 939985 h 939985"/>
              <a:gd name="connsiteX3" fmla="*/ 0 w 2147851"/>
              <a:gd name="connsiteY3" fmla="*/ 0 h 939985"/>
            </a:gdLst>
            <a:ahLst/>
            <a:cxnLst>
              <a:cxn ang="0">
                <a:pos x="connsiteX0" y="connsiteY0"/>
              </a:cxn>
              <a:cxn ang="0">
                <a:pos x="connsiteX1" y="connsiteY1"/>
              </a:cxn>
              <a:cxn ang="0">
                <a:pos x="connsiteX2" y="connsiteY2"/>
              </a:cxn>
              <a:cxn ang="0">
                <a:pos x="connsiteX3" y="connsiteY3"/>
              </a:cxn>
            </a:cxnLst>
            <a:rect l="l" t="t" r="r" b="b"/>
            <a:pathLst>
              <a:path w="2147851" h="939985">
                <a:moveTo>
                  <a:pt x="2147851" y="0"/>
                </a:moveTo>
                <a:lnTo>
                  <a:pt x="1585796" y="939985"/>
                </a:lnTo>
                <a:lnTo>
                  <a:pt x="562055" y="939985"/>
                </a:lnTo>
                <a:lnTo>
                  <a:pt x="0" y="0"/>
                </a:lnTo>
              </a:path>
            </a:pathLst>
          </a:custGeom>
          <a:noFill/>
          <a:ln>
            <a:gradFill flip="none" rotWithShape="1">
              <a:gsLst>
                <a:gs pos="0">
                  <a:schemeClr val="bg1"/>
                </a:gs>
                <a:gs pos="100000">
                  <a:srgbClr val="C7B1D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91" name="Rectangle 190">
            <a:extLst>
              <a:ext uri="{FF2B5EF4-FFF2-40B4-BE49-F238E27FC236}">
                <a16:creationId xmlns:a16="http://schemas.microsoft.com/office/drawing/2014/main" id="{A29F5F76-BAB3-4A4B-AA69-08125119E4B7}"/>
              </a:ext>
            </a:extLst>
          </p:cNvPr>
          <p:cNvSpPr>
            <a:spLocks/>
          </p:cNvSpPr>
          <p:nvPr/>
        </p:nvSpPr>
        <p:spPr bwMode="auto">
          <a:xfrm flipH="1">
            <a:off x="5305554" y="3470302"/>
            <a:ext cx="1622562"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52D90"/>
                </a:solidFill>
                <a:effectLst/>
                <a:uLnTx/>
                <a:uFillTx/>
                <a:latin typeface="Segoe UI Semibold"/>
                <a:ea typeface="+mn-ea"/>
                <a:cs typeface="Segoe UI Semibold" panose="020B0502040204020203" pitchFamily="34" charset="0"/>
              </a:rPr>
              <a:t>Enhance customer experience </a:t>
            </a:r>
            <a:endParaRPr kumimoji="0" lang="en-US" sz="1400" b="0" i="0" u="none" strike="noStrike" kern="1200" cap="none" spc="0" normalizeH="0" baseline="0" noProof="0">
              <a:ln>
                <a:noFill/>
              </a:ln>
              <a:solidFill>
                <a:srgbClr val="652D90"/>
              </a:solidFill>
              <a:effectLst/>
              <a:uLnTx/>
              <a:uFillTx/>
              <a:latin typeface="Segoe UI"/>
              <a:ea typeface="+mn-ea"/>
              <a:cs typeface="Segoe UI Semibold"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767DD89F-21A2-F9F6-4B4D-B07ACAC9C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45" y="1839042"/>
            <a:ext cx="7860499" cy="4861810"/>
          </a:xfrm>
          <a:prstGeom prst="rect">
            <a:avLst/>
          </a:prstGeom>
        </p:spPr>
      </p:pic>
    </p:spTree>
    <p:extLst>
      <p:ext uri="{BB962C8B-B14F-4D97-AF65-F5344CB8AC3E}">
        <p14:creationId xmlns:p14="http://schemas.microsoft.com/office/powerpoint/2010/main" val="228970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Customer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Offering: 2-day CSU-led workshop with experts on Recommender Systems</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Production </a:t>
            </a:r>
            <a:r>
              <a:rPr lang="en-US" sz="1600" dirty="0">
                <a:solidFill>
                  <a:prstClr val="black"/>
                </a:solidFill>
                <a:latin typeface="Segoe UI"/>
              </a:rPr>
              <a:t>Recommender System building (code-with) and </a:t>
            </a:r>
            <a:r>
              <a:rPr kumimoji="0" lang="en-US" sz="1600" b="0" i="0" u="none" strike="noStrike" kern="1200" cap="none" spc="0" normalizeH="0" baseline="0" noProof="0" dirty="0">
                <a:ln>
                  <a:noFill/>
                </a:ln>
                <a:solidFill>
                  <a:prstClr val="black"/>
                </a:solidFill>
                <a:effectLst/>
                <a:uLnTx/>
                <a:uFillTx/>
                <a:latin typeface="Segoe UI"/>
                <a:ea typeface="+mn-ea"/>
                <a:cs typeface="+mn-cs"/>
              </a:rPr>
              <a:t>deployment with guidance and support from the technical specialists (CSA) and Partners</a:t>
            </a: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CSU team, during the workshop, helps the interested customer </a:t>
            </a:r>
            <a:r>
              <a:rPr lang="en-US" sz="1600">
                <a:solidFill>
                  <a:prstClr val="black"/>
                </a:solidFill>
                <a:latin typeface="Segoe UI"/>
              </a:rPr>
              <a:t>build a </a:t>
            </a:r>
            <a:r>
              <a:rPr kumimoji="0" lang="en-US" sz="1600" b="0" i="0" u="none" strike="noStrike" kern="1200" cap="none" spc="0" normalizeH="0" baseline="0" noProof="0">
                <a:ln>
                  <a:noFill/>
                </a:ln>
                <a:solidFill>
                  <a:prstClr val="black"/>
                </a:solidFill>
                <a:effectLst/>
                <a:uLnTx/>
                <a:uFillTx/>
                <a:latin typeface="Segoe UI"/>
                <a:ea typeface="+mn-ea"/>
                <a:cs typeface="+mn-cs"/>
              </a:rPr>
              <a:t>Minimum Viable Product (MVP)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rgbClr val="C7B1D7"/>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rgbClr val="C7B1D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rgbClr val="B2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468718" y="5164153"/>
            <a:ext cx="3703320"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IN" sz="2000" b="0" i="0" u="none" strike="noStrike" kern="1200" cap="none" spc="0" normalizeH="0" baseline="0" noProof="0">
                <a:ln>
                  <a:noFill/>
                </a:ln>
                <a:solidFill>
                  <a:srgbClr val="CF588E"/>
                </a:solidFill>
                <a:effectLst/>
                <a:uLnTx/>
                <a:uFillTx/>
                <a:latin typeface="Segoe UI Semibold"/>
                <a:ea typeface="+mn-ea"/>
                <a:cs typeface="+mn-cs"/>
              </a:rPr>
              <a:t>30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rgbClr val="CF588E"/>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398459" y="5164153"/>
            <a:ext cx="1418979"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a:ln>
                  <a:noFill/>
                </a:ln>
                <a:solidFill>
                  <a:srgbClr val="CF588E"/>
                </a:solidFill>
                <a:effectLst/>
                <a:uLnTx/>
                <a:uFillTx/>
                <a:latin typeface="Segoe UI Semibold"/>
                <a:ea typeface="+mn-ea"/>
                <a:cs typeface="+mn-cs"/>
              </a:rPr>
              <a:t>1 or 2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316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extLst>
              <p:ext uri="{D42A27DB-BD31-4B8C-83A1-F6EECF244321}">
                <p14:modId xmlns:p14="http://schemas.microsoft.com/office/powerpoint/2010/main" val="910970623"/>
              </p:ext>
            </p:extLst>
          </p:nvPr>
        </p:nvGraphicFramePr>
        <p:xfrm>
          <a:off x="588263" y="1744390"/>
          <a:ext cx="4855934" cy="4615501"/>
        </p:xfrm>
        <a:graphic>
          <a:graphicData uri="http://schemas.openxmlformats.org/drawingml/2006/table">
            <a:tbl>
              <a:tblPr firstRow="1" bandRow="1">
                <a:tableStyleId>{5C22544A-7EE6-4342-B048-85BDC9FD1C3A}</a:tableStyleId>
              </a:tblPr>
              <a:tblGrid>
                <a:gridCol w="1189039">
                  <a:extLst>
                    <a:ext uri="{9D8B030D-6E8A-4147-A177-3AD203B41FA5}">
                      <a16:colId xmlns:a16="http://schemas.microsoft.com/office/drawing/2014/main" val="2681891878"/>
                    </a:ext>
                  </a:extLst>
                </a:gridCol>
                <a:gridCol w="3666895">
                  <a:extLst>
                    <a:ext uri="{9D8B030D-6E8A-4147-A177-3AD203B41FA5}">
                      <a16:colId xmlns:a16="http://schemas.microsoft.com/office/drawing/2014/main" val="3685026586"/>
                    </a:ext>
                  </a:extLst>
                </a:gridCol>
              </a:tblGrid>
              <a:tr h="336890">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65639">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867186">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295012">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Recommender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689249">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068621">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792904">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Recommender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4855934"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sz="1600" dirty="0"/>
              <a:t>Day 1: </a:t>
            </a:r>
            <a:r>
              <a:rPr lang="en-US" sz="1600" dirty="0">
                <a:solidFill>
                  <a:schemeClr val="tx1"/>
                </a:solidFill>
              </a:rPr>
              <a:t>Quick 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extLst>
              <p:ext uri="{D42A27DB-BD31-4B8C-83A1-F6EECF244321}">
                <p14:modId xmlns:p14="http://schemas.microsoft.com/office/powerpoint/2010/main" val="3372261186"/>
              </p:ext>
            </p:extLst>
          </p:nvPr>
        </p:nvGraphicFramePr>
        <p:xfrm>
          <a:off x="6142656" y="1744390"/>
          <a:ext cx="5261553" cy="4615501"/>
        </p:xfrm>
        <a:graphic>
          <a:graphicData uri="http://schemas.openxmlformats.org/drawingml/2006/table">
            <a:tbl>
              <a:tblPr firstRow="1" bandRow="1">
                <a:tableStyleId>{5C22544A-7EE6-4342-B048-85BDC9FD1C3A}</a:tableStyleId>
              </a:tblPr>
              <a:tblGrid>
                <a:gridCol w="1288361">
                  <a:extLst>
                    <a:ext uri="{9D8B030D-6E8A-4147-A177-3AD203B41FA5}">
                      <a16:colId xmlns:a16="http://schemas.microsoft.com/office/drawing/2014/main" val="2681891878"/>
                    </a:ext>
                  </a:extLst>
                </a:gridCol>
                <a:gridCol w="3973192">
                  <a:extLst>
                    <a:ext uri="{9D8B030D-6E8A-4147-A177-3AD203B41FA5}">
                      <a16:colId xmlns:a16="http://schemas.microsoft.com/office/drawing/2014/main" val="3685026586"/>
                    </a:ext>
                  </a:extLst>
                </a:gridCol>
              </a:tblGrid>
              <a:tr h="345471">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500305">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marL="0" marR="0" algn="l">
                        <a:lnSpc>
                          <a:spcPct val="100000"/>
                        </a:lnSpc>
                        <a:spcBef>
                          <a:spcPts val="0"/>
                        </a:spcBef>
                        <a:spcAft>
                          <a:spcPts val="0"/>
                        </a:spcAft>
                      </a:pPr>
                      <a:r>
                        <a:rPr lang="en-US" sz="1200" b="1" kern="1200" dirty="0">
                          <a:solidFill>
                            <a:schemeClr val="dk1"/>
                          </a:solidFill>
                          <a:latin typeface="+mn-lt"/>
                          <a:ea typeface="+mn-ea"/>
                          <a:cs typeface="+mn-cs"/>
                        </a:rPr>
                        <a:t>Load Data, Visualization, Data Cleaning and Basic Feature Engineering. </a:t>
                      </a:r>
                    </a:p>
                    <a:p>
                      <a:pPr marL="0" marR="0" algn="l">
                        <a:lnSpc>
                          <a:spcPct val="100000"/>
                        </a:lnSpc>
                        <a:spcBef>
                          <a:spcPts val="0"/>
                        </a:spcBef>
                        <a:spcAft>
                          <a:spcPts val="0"/>
                        </a:spcAft>
                      </a:pPr>
                      <a:r>
                        <a:rPr lang="en-US" sz="1200" b="1" kern="1200" dirty="0">
                          <a:solidFill>
                            <a:schemeClr val="dk1"/>
                          </a:solidFill>
                          <a:latin typeface="+mn-lt"/>
                          <a:ea typeface="+mn-ea"/>
                          <a:cs typeface="+mn-cs"/>
                        </a:rPr>
                        <a:t>Each attendee:</a:t>
                      </a:r>
                    </a:p>
                    <a:p>
                      <a:pPr marL="285750" marR="0" indent="-285750" algn="l">
                        <a:lnSpc>
                          <a:spcPct val="100000"/>
                        </a:lnSpc>
                        <a:spcBef>
                          <a:spcPts val="0"/>
                        </a:spcBef>
                        <a:spcAft>
                          <a:spcPts val="0"/>
                        </a:spcAft>
                        <a:buFont typeface="Arial" panose="020B0604020202020204" pitchFamily="34" charset="0"/>
                        <a:buChar char="•"/>
                      </a:pPr>
                      <a:r>
                        <a:rPr lang="en-US" sz="1200" kern="1200" dirty="0">
                          <a:solidFill>
                            <a:schemeClr val="dk1"/>
                          </a:solidFill>
                          <a:latin typeface="+mn-lt"/>
                          <a:ea typeface="+mn-ea"/>
                          <a:cs typeface="+mn-cs"/>
                        </a:rPr>
                        <a:t>Loads data, performs data analysis &amp; visualization to gain deep understanding of data towards predictive insights being targeted</a:t>
                      </a:r>
                    </a:p>
                    <a:p>
                      <a:pPr marL="285750" marR="0" indent="-285750" algn="l">
                        <a:lnSpc>
                          <a:spcPct val="100000"/>
                        </a:lnSpc>
                        <a:spcBef>
                          <a:spcPts val="0"/>
                        </a:spcBef>
                        <a:spcAft>
                          <a:spcPts val="0"/>
                        </a:spcAft>
                        <a:buFont typeface="Arial" panose="020B0604020202020204" pitchFamily="34" charset="0"/>
                        <a:buChar char="•"/>
                      </a:pPr>
                      <a:r>
                        <a:rPr lang="en-US" sz="1200" kern="1200" dirty="0">
                          <a:solidFill>
                            <a:schemeClr val="dk1"/>
                          </a:solidFill>
                          <a:latin typeface="+mn-lt"/>
                          <a:ea typeface="+mn-ea"/>
                          <a:cs typeface="+mn-cs"/>
                        </a:rPr>
                        <a:t>Initialize machine learning service to track training experiments for the recommender algorithms</a:t>
                      </a:r>
                    </a:p>
                  </a:txBody>
                  <a:tcPr marL="68580" marR="68580" marT="0" marB="0" anchor="ctr"/>
                </a:tc>
                <a:extLst>
                  <a:ext uri="{0D108BD9-81ED-4DB2-BD59-A6C34878D82A}">
                    <a16:rowId xmlns:a16="http://schemas.microsoft.com/office/drawing/2014/main" val="440815165"/>
                  </a:ext>
                </a:extLst>
              </a:tr>
              <a:tr h="706805">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2062920">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Create Model &amp; Version Model Image (Docker Container Image) &amp; Deploy Model Scoring Service to Azure Container Instance. Each attendee:</a:t>
                      </a:r>
                    </a:p>
                    <a:p>
                      <a:pPr marL="285750" marR="0" indent="-285750" algn="l">
                        <a:lnSpc>
                          <a:spcPct val="100000"/>
                        </a:lnSpc>
                        <a:spcBef>
                          <a:spcPts val="0"/>
                        </a:spcBef>
                        <a:spcAft>
                          <a:spcPts val="0"/>
                        </a:spcAft>
                        <a:buFont typeface="Arial" panose="020B0604020202020204" pitchFamily="34" charset="0"/>
                        <a:buChar char="•"/>
                      </a:pPr>
                      <a:r>
                        <a:rPr lang="en-US" sz="1200" kern="1200" dirty="0">
                          <a:solidFill>
                            <a:schemeClr val="dk1"/>
                          </a:solidFill>
                          <a:effectLst/>
                          <a:latin typeface="+mn-lt"/>
                          <a:ea typeface="+mn-ea"/>
                          <a:cs typeface="+mn-cs"/>
                        </a:rPr>
                        <a:t>Iteratively creates, tracks, reviews and tunes machine learning model using a couple of Recommender ML Frameworks ; Tracks model performance in Azure Machine Learning Workspace</a:t>
                      </a:r>
                    </a:p>
                    <a:p>
                      <a:pPr marL="285750" marR="0" indent="-285750" algn="l">
                        <a:lnSpc>
                          <a:spcPct val="100000"/>
                        </a:lnSpc>
                        <a:spcBef>
                          <a:spcPts val="0"/>
                        </a:spcBef>
                        <a:spcAft>
                          <a:spcPts val="0"/>
                        </a:spcAft>
                        <a:buFont typeface="Arial" panose="020B0604020202020204" pitchFamily="34" charset="0"/>
                        <a:buChar char="•"/>
                      </a:pPr>
                      <a:r>
                        <a:rPr lang="en-US" sz="1200" kern="1200" dirty="0">
                          <a:solidFill>
                            <a:schemeClr val="dk1"/>
                          </a:solidFill>
                          <a:effectLst/>
                          <a:latin typeface="+mn-lt"/>
                          <a:ea typeface="+mn-ea"/>
                          <a:cs typeface="+mn-cs"/>
                        </a:rPr>
                        <a:t>Creates Python-based model scoring script and converts the model to a RESTful API Docker Image</a:t>
                      </a:r>
                    </a:p>
                    <a:p>
                      <a:pPr marL="285750" marR="0" indent="-285750" algn="l">
                        <a:lnSpc>
                          <a:spcPct val="100000"/>
                        </a:lnSpc>
                        <a:spcBef>
                          <a:spcPts val="0"/>
                        </a:spcBef>
                        <a:spcAft>
                          <a:spcPts val="0"/>
                        </a:spcAft>
                        <a:buFont typeface="Arial" panose="020B0604020202020204" pitchFamily="34" charset="0"/>
                        <a:buChar char="•"/>
                      </a:pPr>
                      <a:r>
                        <a:rPr lang="en-US" sz="1200" kern="1200" dirty="0">
                          <a:solidFill>
                            <a:schemeClr val="dk1"/>
                          </a:solidFill>
                          <a:effectLst/>
                          <a:latin typeface="+mn-lt"/>
                          <a:ea typeface="+mn-ea"/>
                          <a:cs typeface="+mn-cs"/>
                        </a:rPr>
                        <a:t>Deploys model image to Azure Container Instance and Azure Kubernetes Service and scores against it</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6141134" y="1171469"/>
            <a:ext cx="526155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sz="1600" dirty="0"/>
              <a:t>Day 2: </a:t>
            </a:r>
            <a:r>
              <a:rPr lang="en-US" sz="1600" dirty="0">
                <a:solidFill>
                  <a:schemeClr val="tx1"/>
                </a:solidFill>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385</TotalTime>
  <Words>1121</Words>
  <Application>Microsoft Office PowerPoint</Application>
  <PresentationFormat>Widescreen</PresentationFormat>
  <Paragraphs>133</Paragraphs>
  <Slides>5</Slides>
  <Notes>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9" baseType="lpstr">
      <vt:lpstr>Arial</vt:lpstr>
      <vt:lpstr>Arial,Sans-Serif</vt:lpstr>
      <vt:lpstr>Calibri</vt:lpstr>
      <vt:lpstr>Calibri Light</vt:lpstr>
      <vt:lpstr>Georgia</vt:lpstr>
      <vt:lpstr>Gotham Book</vt:lpstr>
      <vt:lpstr>Segoe UI</vt:lpstr>
      <vt:lpstr>Segoe UI Semibold</vt:lpstr>
      <vt:lpstr>Segoe UI Semilight</vt:lpstr>
      <vt:lpstr>SegoeUI</vt:lpstr>
      <vt:lpstr>Wingdings</vt:lpstr>
      <vt:lpstr>Office Theme</vt:lpstr>
      <vt:lpstr>1_Azure w/ EAE</vt:lpstr>
      <vt:lpstr>think-cell Slide</vt:lpstr>
      <vt:lpstr>Retail Recommender Solution Offering</vt:lpstr>
      <vt:lpstr>Technology is driving the demand for personalization</vt:lpstr>
      <vt:lpstr>At the center of sales and marketing channels</vt:lpstr>
      <vt:lpstr>Next steps: How to engage?</vt:lpstr>
      <vt:lpstr>2 Day Workshop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Recommender Solution Offering</dc:title>
  <dc:creator>Pablo Marin</dc:creator>
  <cp:lastModifiedBy>Julia Heseltine</cp:lastModifiedBy>
  <cp:revision>3</cp:revision>
  <dcterms:created xsi:type="dcterms:W3CDTF">2022-11-16T20:39:08Z</dcterms:created>
  <dcterms:modified xsi:type="dcterms:W3CDTF">2023-01-20T02:35:13Z</dcterms:modified>
</cp:coreProperties>
</file>